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97"/>
  </p:notesMasterIdLst>
  <p:sldIdLst>
    <p:sldId id="256" r:id="rId5"/>
    <p:sldId id="257" r:id="rId6"/>
    <p:sldId id="258" r:id="rId7"/>
    <p:sldId id="259" r:id="rId8"/>
    <p:sldId id="260" r:id="rId9"/>
    <p:sldId id="261" r:id="rId10"/>
    <p:sldId id="266" r:id="rId11"/>
    <p:sldId id="262" r:id="rId12"/>
    <p:sldId id="263" r:id="rId13"/>
    <p:sldId id="264" r:id="rId14"/>
    <p:sldId id="267" r:id="rId15"/>
    <p:sldId id="265" r:id="rId16"/>
    <p:sldId id="268" r:id="rId17"/>
    <p:sldId id="323" r:id="rId18"/>
    <p:sldId id="324" r:id="rId19"/>
    <p:sldId id="325" r:id="rId20"/>
    <p:sldId id="326" r:id="rId21"/>
    <p:sldId id="327" r:id="rId22"/>
    <p:sldId id="328" r:id="rId23"/>
    <p:sldId id="269" r:id="rId24"/>
    <p:sldId id="270" r:id="rId25"/>
    <p:sldId id="271" r:id="rId26"/>
    <p:sldId id="272" r:id="rId27"/>
    <p:sldId id="274" r:id="rId28"/>
    <p:sldId id="279" r:id="rId29"/>
    <p:sldId id="280" r:id="rId30"/>
    <p:sldId id="282" r:id="rId31"/>
    <p:sldId id="283" r:id="rId32"/>
    <p:sldId id="284" r:id="rId33"/>
    <p:sldId id="285" r:id="rId34"/>
    <p:sldId id="289" r:id="rId35"/>
    <p:sldId id="293" r:id="rId36"/>
    <p:sldId id="286" r:id="rId37"/>
    <p:sldId id="290" r:id="rId38"/>
    <p:sldId id="319" r:id="rId39"/>
    <p:sldId id="320" r:id="rId40"/>
    <p:sldId id="321" r:id="rId41"/>
    <p:sldId id="322" r:id="rId42"/>
    <p:sldId id="291" r:id="rId43"/>
    <p:sldId id="292" r:id="rId44"/>
    <p:sldId id="329" r:id="rId45"/>
    <p:sldId id="330" r:id="rId46"/>
    <p:sldId id="294" r:id="rId47"/>
    <p:sldId id="331" r:id="rId48"/>
    <p:sldId id="332" r:id="rId49"/>
    <p:sldId id="296" r:id="rId50"/>
    <p:sldId id="333" r:id="rId51"/>
    <p:sldId id="334" r:id="rId52"/>
    <p:sldId id="295" r:id="rId53"/>
    <p:sldId id="335" r:id="rId54"/>
    <p:sldId id="276" r:id="rId55"/>
    <p:sldId id="304" r:id="rId56"/>
    <p:sldId id="336" r:id="rId57"/>
    <p:sldId id="298" r:id="rId58"/>
    <p:sldId id="337" r:id="rId59"/>
    <p:sldId id="338" r:id="rId60"/>
    <p:sldId id="339" r:id="rId61"/>
    <p:sldId id="340" r:id="rId62"/>
    <p:sldId id="341" r:id="rId63"/>
    <p:sldId id="342" r:id="rId64"/>
    <p:sldId id="299" r:id="rId65"/>
    <p:sldId id="349" r:id="rId66"/>
    <p:sldId id="300" r:id="rId67"/>
    <p:sldId id="350" r:id="rId68"/>
    <p:sldId id="343" r:id="rId69"/>
    <p:sldId id="351" r:id="rId70"/>
    <p:sldId id="345" r:id="rId71"/>
    <p:sldId id="344" r:id="rId72"/>
    <p:sldId id="347" r:id="rId73"/>
    <p:sldId id="352" r:id="rId74"/>
    <p:sldId id="348" r:id="rId75"/>
    <p:sldId id="346" r:id="rId76"/>
    <p:sldId id="353" r:id="rId77"/>
    <p:sldId id="306" r:id="rId78"/>
    <p:sldId id="277" r:id="rId79"/>
    <p:sldId id="354" r:id="rId80"/>
    <p:sldId id="305" r:id="rId81"/>
    <p:sldId id="312" r:id="rId82"/>
    <p:sldId id="313" r:id="rId83"/>
    <p:sldId id="355" r:id="rId84"/>
    <p:sldId id="314" r:id="rId85"/>
    <p:sldId id="356" r:id="rId86"/>
    <p:sldId id="357" r:id="rId87"/>
    <p:sldId id="358" r:id="rId88"/>
    <p:sldId id="359" r:id="rId89"/>
    <p:sldId id="360" r:id="rId90"/>
    <p:sldId id="361" r:id="rId91"/>
    <p:sldId id="278" r:id="rId92"/>
    <p:sldId id="315" r:id="rId93"/>
    <p:sldId id="316" r:id="rId94"/>
    <p:sldId id="317" r:id="rId95"/>
    <p:sldId id="318" r:id="rId96"/>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3075E4-0F00-4B11-A296-5305801FC977}" v="258" dt="2024-05-12T18:18:51.4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821"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microsoft.com/office/2015/10/relationships/revisionInfo" Target="revisionInfo.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presProps" Target="presProps.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ata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_rels/data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diagrams/_rels/data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svg"/><Relationship Id="rId1" Type="http://schemas.openxmlformats.org/officeDocument/2006/relationships/image" Target="../media/image75.png"/><Relationship Id="rId4" Type="http://schemas.openxmlformats.org/officeDocument/2006/relationships/image" Target="../media/image78.svg"/></Relationships>
</file>

<file path=ppt/diagrams/_rels/data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svg"/><Relationship Id="rId1" Type="http://schemas.openxmlformats.org/officeDocument/2006/relationships/image" Target="../media/image83.png"/><Relationship Id="rId4" Type="http://schemas.openxmlformats.org/officeDocument/2006/relationships/image" Target="../media/image8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_rels/drawing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diagrams/_rels/drawing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svg"/><Relationship Id="rId1" Type="http://schemas.openxmlformats.org/officeDocument/2006/relationships/image" Target="../media/image75.png"/><Relationship Id="rId4" Type="http://schemas.openxmlformats.org/officeDocument/2006/relationships/image" Target="../media/image78.svg"/></Relationships>
</file>

<file path=ppt/diagrams/_rels/drawing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svg"/><Relationship Id="rId1" Type="http://schemas.openxmlformats.org/officeDocument/2006/relationships/image" Target="../media/image83.png"/><Relationship Id="rId4" Type="http://schemas.openxmlformats.org/officeDocument/2006/relationships/image" Target="../media/image86.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1FB882-8527-4C56-A9BA-16043BE2D90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93DC63A-35E3-4EE6-A7B3-0DA2C433A34B}">
      <dgm:prSet/>
      <dgm:spPr/>
      <dgm:t>
        <a:bodyPr/>
        <a:lstStyle/>
        <a:p>
          <a:pPr>
            <a:lnSpc>
              <a:spcPct val="100000"/>
            </a:lnSpc>
          </a:pPr>
          <a:r>
            <a:rPr lang="en-US" dirty="0"/>
            <a:t>Amount of data increases </a:t>
          </a:r>
          <a:r>
            <a:rPr lang="en-US" dirty="0" err="1"/>
            <a:t>rapidily</a:t>
          </a:r>
          <a:r>
            <a:rPr lang="en-US" dirty="0"/>
            <a:t> and at vast rates.</a:t>
          </a:r>
        </a:p>
      </dgm:t>
    </dgm:pt>
    <dgm:pt modelId="{12FDB26B-535A-413B-A7C8-0C14E32F9244}" type="parTrans" cxnId="{C5063E09-AB5D-44B1-AA05-BF0985BDC9D3}">
      <dgm:prSet/>
      <dgm:spPr/>
      <dgm:t>
        <a:bodyPr/>
        <a:lstStyle/>
        <a:p>
          <a:endParaRPr lang="en-US"/>
        </a:p>
      </dgm:t>
    </dgm:pt>
    <dgm:pt modelId="{9633BDE5-C1A9-4E9E-80F4-CB3365D1E298}" type="sibTrans" cxnId="{C5063E09-AB5D-44B1-AA05-BF0985BDC9D3}">
      <dgm:prSet/>
      <dgm:spPr/>
      <dgm:t>
        <a:bodyPr/>
        <a:lstStyle/>
        <a:p>
          <a:endParaRPr lang="en-US"/>
        </a:p>
      </dgm:t>
    </dgm:pt>
    <dgm:pt modelId="{C3D73A62-1FDC-4076-AC9E-A0E7C3794630}">
      <dgm:prSet/>
      <dgm:spPr/>
      <dgm:t>
        <a:bodyPr/>
        <a:lstStyle/>
        <a:p>
          <a:pPr>
            <a:lnSpc>
              <a:spcPct val="100000"/>
            </a:lnSpc>
          </a:pPr>
          <a:r>
            <a:rPr lang="en-US" dirty="0"/>
            <a:t>Data is scattered throughout the organizations</a:t>
          </a:r>
        </a:p>
      </dgm:t>
    </dgm:pt>
    <dgm:pt modelId="{25934063-236E-4E7A-9CCD-231A2490D493}" type="parTrans" cxnId="{F7E2B574-343C-4638-A261-009BBD65AAD8}">
      <dgm:prSet/>
      <dgm:spPr/>
      <dgm:t>
        <a:bodyPr/>
        <a:lstStyle/>
        <a:p>
          <a:endParaRPr lang="en-US"/>
        </a:p>
      </dgm:t>
    </dgm:pt>
    <dgm:pt modelId="{6E47C216-4497-416F-9BEB-4A0B1F495186}" type="sibTrans" cxnId="{F7E2B574-343C-4638-A261-009BBD65AAD8}">
      <dgm:prSet/>
      <dgm:spPr/>
      <dgm:t>
        <a:bodyPr/>
        <a:lstStyle/>
        <a:p>
          <a:endParaRPr lang="en-US"/>
        </a:p>
      </dgm:t>
    </dgm:pt>
    <dgm:pt modelId="{58FE3ED8-FEE2-496F-9734-1B1750521257}">
      <dgm:prSet/>
      <dgm:spPr/>
      <dgm:t>
        <a:bodyPr/>
        <a:lstStyle/>
        <a:p>
          <a:pPr>
            <a:lnSpc>
              <a:spcPct val="100000"/>
            </a:lnSpc>
          </a:pPr>
          <a:r>
            <a:rPr lang="pt-PT" dirty="0"/>
            <a:t>Data </a:t>
          </a:r>
          <a:r>
            <a:rPr lang="pt-PT" dirty="0" err="1"/>
            <a:t>generation</a:t>
          </a:r>
          <a:r>
            <a:rPr lang="pt-PT" dirty="0"/>
            <a:t> </a:t>
          </a:r>
          <a:r>
            <a:rPr lang="pt-PT" dirty="0" err="1"/>
            <a:t>sources</a:t>
          </a:r>
          <a:endParaRPr lang="en-US" dirty="0"/>
        </a:p>
      </dgm:t>
    </dgm:pt>
    <dgm:pt modelId="{451F7028-E440-488D-84AE-673DD2651F91}" type="parTrans" cxnId="{40E8EAE3-87FC-4571-A2B3-3928BFD3931D}">
      <dgm:prSet/>
      <dgm:spPr/>
      <dgm:t>
        <a:bodyPr/>
        <a:lstStyle/>
        <a:p>
          <a:endParaRPr lang="en-US"/>
        </a:p>
      </dgm:t>
    </dgm:pt>
    <dgm:pt modelId="{AB256F39-5CE1-408E-B003-BA12824F7AC0}" type="sibTrans" cxnId="{40E8EAE3-87FC-4571-A2B3-3928BFD3931D}">
      <dgm:prSet/>
      <dgm:spPr/>
      <dgm:t>
        <a:bodyPr/>
        <a:lstStyle/>
        <a:p>
          <a:endParaRPr lang="en-US"/>
        </a:p>
      </dgm:t>
    </dgm:pt>
    <dgm:pt modelId="{C400D11E-6696-49CD-AC03-08B1AAE84756}">
      <dgm:prSet/>
      <dgm:spPr/>
      <dgm:t>
        <a:bodyPr/>
        <a:lstStyle/>
        <a:p>
          <a:pPr>
            <a:lnSpc>
              <a:spcPct val="100000"/>
            </a:lnSpc>
          </a:pPr>
          <a:r>
            <a:rPr lang="pt-PT" dirty="0"/>
            <a:t>Data </a:t>
          </a:r>
          <a:r>
            <a:rPr lang="pt-PT" dirty="0" err="1"/>
            <a:t>Rot</a:t>
          </a:r>
          <a:endParaRPr lang="en-US" dirty="0"/>
        </a:p>
      </dgm:t>
    </dgm:pt>
    <dgm:pt modelId="{92C850AE-F274-4DE8-9D65-15672F9D64DE}" type="parTrans" cxnId="{33E9AF46-7D9F-48B5-B573-E535CE4601ED}">
      <dgm:prSet/>
      <dgm:spPr/>
      <dgm:t>
        <a:bodyPr/>
        <a:lstStyle/>
        <a:p>
          <a:endParaRPr lang="en-US"/>
        </a:p>
      </dgm:t>
    </dgm:pt>
    <dgm:pt modelId="{953F1FE1-F296-4FA2-A987-364BBF3AD58C}" type="sibTrans" cxnId="{33E9AF46-7D9F-48B5-B573-E535CE4601ED}">
      <dgm:prSet/>
      <dgm:spPr/>
      <dgm:t>
        <a:bodyPr/>
        <a:lstStyle/>
        <a:p>
          <a:endParaRPr lang="en-US"/>
        </a:p>
      </dgm:t>
    </dgm:pt>
    <dgm:pt modelId="{A83C5296-E4C4-44A5-A53A-A67B63305FB3}">
      <dgm:prSet/>
      <dgm:spPr/>
      <dgm:t>
        <a:bodyPr/>
        <a:lstStyle/>
        <a:p>
          <a:pPr>
            <a:lnSpc>
              <a:spcPct val="100000"/>
            </a:lnSpc>
          </a:pPr>
          <a:r>
            <a:rPr lang="pt-PT" dirty="0"/>
            <a:t>Data </a:t>
          </a:r>
          <a:r>
            <a:rPr lang="pt-PT" dirty="0" err="1"/>
            <a:t>security</a:t>
          </a:r>
          <a:endParaRPr lang="en-US" dirty="0"/>
        </a:p>
      </dgm:t>
    </dgm:pt>
    <dgm:pt modelId="{7EDE0CAE-186C-427B-A2A2-5DC5769852C1}" type="parTrans" cxnId="{F5F3E816-52E8-4F6F-823D-B12956BE4014}">
      <dgm:prSet/>
      <dgm:spPr/>
      <dgm:t>
        <a:bodyPr/>
        <a:lstStyle/>
        <a:p>
          <a:endParaRPr lang="en-US"/>
        </a:p>
      </dgm:t>
    </dgm:pt>
    <dgm:pt modelId="{CBC47A91-5AFD-4F37-B920-FF7B1CA31A5E}" type="sibTrans" cxnId="{F5F3E816-52E8-4F6F-823D-B12956BE4014}">
      <dgm:prSet/>
      <dgm:spPr/>
      <dgm:t>
        <a:bodyPr/>
        <a:lstStyle/>
        <a:p>
          <a:endParaRPr lang="en-US"/>
        </a:p>
      </dgm:t>
    </dgm:pt>
    <dgm:pt modelId="{7074C3B7-2C20-44F5-A63C-64EDA61D227D}">
      <dgm:prSet/>
      <dgm:spPr/>
      <dgm:t>
        <a:bodyPr/>
        <a:lstStyle/>
        <a:p>
          <a:pPr>
            <a:lnSpc>
              <a:spcPct val="100000"/>
            </a:lnSpc>
          </a:pPr>
          <a:r>
            <a:rPr lang="pt-PT"/>
            <a:t>Regulations</a:t>
          </a:r>
          <a:endParaRPr lang="en-US"/>
        </a:p>
      </dgm:t>
    </dgm:pt>
    <dgm:pt modelId="{67FA7DFF-3361-44DE-B042-B566313A53BC}" type="parTrans" cxnId="{DFEE6631-752E-4F82-8F7A-BF3C28D7B435}">
      <dgm:prSet/>
      <dgm:spPr/>
      <dgm:t>
        <a:bodyPr/>
        <a:lstStyle/>
        <a:p>
          <a:endParaRPr lang="en-US"/>
        </a:p>
      </dgm:t>
    </dgm:pt>
    <dgm:pt modelId="{89C0307A-2FE8-43FF-BCE7-F5C20BB59A38}" type="sibTrans" cxnId="{DFEE6631-752E-4F82-8F7A-BF3C28D7B435}">
      <dgm:prSet/>
      <dgm:spPr/>
      <dgm:t>
        <a:bodyPr/>
        <a:lstStyle/>
        <a:p>
          <a:endParaRPr lang="en-US"/>
        </a:p>
      </dgm:t>
    </dgm:pt>
    <dgm:pt modelId="{797D376F-91C9-4676-A6C3-EDE29D7B0DF4}" type="pres">
      <dgm:prSet presAssocID="{931FB882-8527-4C56-A9BA-16043BE2D907}" presName="root" presStyleCnt="0">
        <dgm:presLayoutVars>
          <dgm:dir/>
          <dgm:resizeHandles val="exact"/>
        </dgm:presLayoutVars>
      </dgm:prSet>
      <dgm:spPr/>
    </dgm:pt>
    <dgm:pt modelId="{150A42E1-D9B5-415F-B017-FF1E805340D8}" type="pres">
      <dgm:prSet presAssocID="{F93DC63A-35E3-4EE6-A7B3-0DA2C433A34B}" presName="compNode" presStyleCnt="0"/>
      <dgm:spPr/>
    </dgm:pt>
    <dgm:pt modelId="{838B4BF3-973F-463F-85EC-BABEF12011F9}" type="pres">
      <dgm:prSet presAssocID="{F93DC63A-35E3-4EE6-A7B3-0DA2C433A34B}" presName="bgRect" presStyleLbl="bgShp" presStyleIdx="0" presStyleCnt="6"/>
      <dgm:spPr/>
    </dgm:pt>
    <dgm:pt modelId="{FE56448B-1D9B-4F42-8C55-F9935926BC57}" type="pres">
      <dgm:prSet presAssocID="{F93DC63A-35E3-4EE6-A7B3-0DA2C433A34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statísticas"/>
        </a:ext>
      </dgm:extLst>
    </dgm:pt>
    <dgm:pt modelId="{1D2EB97C-1FFF-4012-A8BB-6559E4BD0595}" type="pres">
      <dgm:prSet presAssocID="{F93DC63A-35E3-4EE6-A7B3-0DA2C433A34B}" presName="spaceRect" presStyleCnt="0"/>
      <dgm:spPr/>
    </dgm:pt>
    <dgm:pt modelId="{1F6BFB6E-4FCB-4531-BC78-479B15F05965}" type="pres">
      <dgm:prSet presAssocID="{F93DC63A-35E3-4EE6-A7B3-0DA2C433A34B}" presName="parTx" presStyleLbl="revTx" presStyleIdx="0" presStyleCnt="6">
        <dgm:presLayoutVars>
          <dgm:chMax val="0"/>
          <dgm:chPref val="0"/>
        </dgm:presLayoutVars>
      </dgm:prSet>
      <dgm:spPr/>
    </dgm:pt>
    <dgm:pt modelId="{98D8C732-C81E-4BA2-BDC2-63CF2D9EBA49}" type="pres">
      <dgm:prSet presAssocID="{9633BDE5-C1A9-4E9E-80F4-CB3365D1E298}" presName="sibTrans" presStyleCnt="0"/>
      <dgm:spPr/>
    </dgm:pt>
    <dgm:pt modelId="{92E16DA9-3824-4595-B6BE-47A8273C8A56}" type="pres">
      <dgm:prSet presAssocID="{C3D73A62-1FDC-4076-AC9E-A0E7C3794630}" presName="compNode" presStyleCnt="0"/>
      <dgm:spPr/>
    </dgm:pt>
    <dgm:pt modelId="{5ABBB421-FE93-4BE4-99B7-A840835E25EC}" type="pres">
      <dgm:prSet presAssocID="{C3D73A62-1FDC-4076-AC9E-A0E7C3794630}" presName="bgRect" presStyleLbl="bgShp" presStyleIdx="1" presStyleCnt="6"/>
      <dgm:spPr/>
    </dgm:pt>
    <dgm:pt modelId="{BABD42F9-37C6-4D5A-A89A-A64935420F24}" type="pres">
      <dgm:prSet presAssocID="{C3D73A62-1FDC-4076-AC9E-A0E7C3794630}"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idor"/>
        </a:ext>
      </dgm:extLst>
    </dgm:pt>
    <dgm:pt modelId="{22C9EC98-ABE1-42AC-8033-D5A4DAA3A1D1}" type="pres">
      <dgm:prSet presAssocID="{C3D73A62-1FDC-4076-AC9E-A0E7C3794630}" presName="spaceRect" presStyleCnt="0"/>
      <dgm:spPr/>
    </dgm:pt>
    <dgm:pt modelId="{469307E8-C4B8-4110-B4AD-DA54B794BDA6}" type="pres">
      <dgm:prSet presAssocID="{C3D73A62-1FDC-4076-AC9E-A0E7C3794630}" presName="parTx" presStyleLbl="revTx" presStyleIdx="1" presStyleCnt="6">
        <dgm:presLayoutVars>
          <dgm:chMax val="0"/>
          <dgm:chPref val="0"/>
        </dgm:presLayoutVars>
      </dgm:prSet>
      <dgm:spPr/>
    </dgm:pt>
    <dgm:pt modelId="{283C56C6-1405-4AB9-9463-46CA51FD7BDA}" type="pres">
      <dgm:prSet presAssocID="{6E47C216-4497-416F-9BEB-4A0B1F495186}" presName="sibTrans" presStyleCnt="0"/>
      <dgm:spPr/>
    </dgm:pt>
    <dgm:pt modelId="{5D0208BD-D4CD-4A23-AE04-C51F6A49B3B5}" type="pres">
      <dgm:prSet presAssocID="{58FE3ED8-FEE2-496F-9734-1B1750521257}" presName="compNode" presStyleCnt="0"/>
      <dgm:spPr/>
    </dgm:pt>
    <dgm:pt modelId="{7C92A217-FAA5-4C77-BA88-953D6565EAB7}" type="pres">
      <dgm:prSet presAssocID="{58FE3ED8-FEE2-496F-9734-1B1750521257}" presName="bgRect" presStyleLbl="bgShp" presStyleIdx="2" presStyleCnt="6"/>
      <dgm:spPr/>
    </dgm:pt>
    <dgm:pt modelId="{3DCA9FC4-73C1-45FB-BBA0-0D11A4AB63CA}" type="pres">
      <dgm:prSet presAssocID="{58FE3ED8-FEE2-496F-9734-1B1750521257}"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se de Dados"/>
        </a:ext>
      </dgm:extLst>
    </dgm:pt>
    <dgm:pt modelId="{704B8FCF-AAF5-4260-B68D-DDDD848DB148}" type="pres">
      <dgm:prSet presAssocID="{58FE3ED8-FEE2-496F-9734-1B1750521257}" presName="spaceRect" presStyleCnt="0"/>
      <dgm:spPr/>
    </dgm:pt>
    <dgm:pt modelId="{359A7F59-E59C-4401-83AB-801EBD5AFD76}" type="pres">
      <dgm:prSet presAssocID="{58FE3ED8-FEE2-496F-9734-1B1750521257}" presName="parTx" presStyleLbl="revTx" presStyleIdx="2" presStyleCnt="6">
        <dgm:presLayoutVars>
          <dgm:chMax val="0"/>
          <dgm:chPref val="0"/>
        </dgm:presLayoutVars>
      </dgm:prSet>
      <dgm:spPr/>
    </dgm:pt>
    <dgm:pt modelId="{CE446FDC-C99C-4698-8BC1-C97224F6C472}" type="pres">
      <dgm:prSet presAssocID="{AB256F39-5CE1-408E-B003-BA12824F7AC0}" presName="sibTrans" presStyleCnt="0"/>
      <dgm:spPr/>
    </dgm:pt>
    <dgm:pt modelId="{88621A0D-1D32-46EE-BDC3-9D155EBBB0B3}" type="pres">
      <dgm:prSet presAssocID="{C400D11E-6696-49CD-AC03-08B1AAE84756}" presName="compNode" presStyleCnt="0"/>
      <dgm:spPr/>
    </dgm:pt>
    <dgm:pt modelId="{A1A79B9B-9B39-438C-BCEE-160F27F55A04}" type="pres">
      <dgm:prSet presAssocID="{C400D11E-6696-49CD-AC03-08B1AAE84756}" presName="bgRect" presStyleLbl="bgShp" presStyleIdx="3" presStyleCnt="6"/>
      <dgm:spPr/>
    </dgm:pt>
    <dgm:pt modelId="{338E821B-785D-457F-8766-3E209109E8FE}" type="pres">
      <dgm:prSet presAssocID="{C400D11E-6696-49CD-AC03-08B1AAE8475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7A37F102-BE66-4597-A038-AD243FF648E8}" type="pres">
      <dgm:prSet presAssocID="{C400D11E-6696-49CD-AC03-08B1AAE84756}" presName="spaceRect" presStyleCnt="0"/>
      <dgm:spPr/>
    </dgm:pt>
    <dgm:pt modelId="{4F423FB2-5AD8-4CD5-87BE-9CE24CCA4154}" type="pres">
      <dgm:prSet presAssocID="{C400D11E-6696-49CD-AC03-08B1AAE84756}" presName="parTx" presStyleLbl="revTx" presStyleIdx="3" presStyleCnt="6">
        <dgm:presLayoutVars>
          <dgm:chMax val="0"/>
          <dgm:chPref val="0"/>
        </dgm:presLayoutVars>
      </dgm:prSet>
      <dgm:spPr/>
    </dgm:pt>
    <dgm:pt modelId="{8A0CA42B-82AD-47F4-B013-9D9FE8B3FB6C}" type="pres">
      <dgm:prSet presAssocID="{953F1FE1-F296-4FA2-A987-364BBF3AD58C}" presName="sibTrans" presStyleCnt="0"/>
      <dgm:spPr/>
    </dgm:pt>
    <dgm:pt modelId="{927724C8-8B7E-4FB0-AF6B-A6619D9A4BC7}" type="pres">
      <dgm:prSet presAssocID="{A83C5296-E4C4-44A5-A53A-A67B63305FB3}" presName="compNode" presStyleCnt="0"/>
      <dgm:spPr/>
    </dgm:pt>
    <dgm:pt modelId="{4AA35B22-4B3B-45EE-AB1B-FD4C02C868FB}" type="pres">
      <dgm:prSet presAssocID="{A83C5296-E4C4-44A5-A53A-A67B63305FB3}" presName="bgRect" presStyleLbl="bgShp" presStyleIdx="4" presStyleCnt="6"/>
      <dgm:spPr/>
    </dgm:pt>
    <dgm:pt modelId="{CE1ACCFA-EC8D-4453-B769-31956B0AA48F}" type="pres">
      <dgm:prSet presAssocID="{A83C5296-E4C4-44A5-A53A-A67B63305FB3}"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loquear"/>
        </a:ext>
      </dgm:extLst>
    </dgm:pt>
    <dgm:pt modelId="{0974A717-DC37-4655-81C9-3EF030F6E37F}" type="pres">
      <dgm:prSet presAssocID="{A83C5296-E4C4-44A5-A53A-A67B63305FB3}" presName="spaceRect" presStyleCnt="0"/>
      <dgm:spPr/>
    </dgm:pt>
    <dgm:pt modelId="{67F6BB0C-9564-4991-A579-E79B8668CA12}" type="pres">
      <dgm:prSet presAssocID="{A83C5296-E4C4-44A5-A53A-A67B63305FB3}" presName="parTx" presStyleLbl="revTx" presStyleIdx="4" presStyleCnt="6">
        <dgm:presLayoutVars>
          <dgm:chMax val="0"/>
          <dgm:chPref val="0"/>
        </dgm:presLayoutVars>
      </dgm:prSet>
      <dgm:spPr/>
    </dgm:pt>
    <dgm:pt modelId="{1B36CD1F-F1DB-4D54-9FCB-7ABD84A74586}" type="pres">
      <dgm:prSet presAssocID="{CBC47A91-5AFD-4F37-B920-FF7B1CA31A5E}" presName="sibTrans" presStyleCnt="0"/>
      <dgm:spPr/>
    </dgm:pt>
    <dgm:pt modelId="{2312009E-8BD0-43F1-A055-6CD016D99922}" type="pres">
      <dgm:prSet presAssocID="{7074C3B7-2C20-44F5-A63C-64EDA61D227D}" presName="compNode" presStyleCnt="0"/>
      <dgm:spPr/>
    </dgm:pt>
    <dgm:pt modelId="{756AF6D9-80AB-497D-AB88-17BB159BC86C}" type="pres">
      <dgm:prSet presAssocID="{7074C3B7-2C20-44F5-A63C-64EDA61D227D}" presName="bgRect" presStyleLbl="bgShp" presStyleIdx="5" presStyleCnt="6"/>
      <dgm:spPr/>
    </dgm:pt>
    <dgm:pt modelId="{91AB14E7-EC94-4C57-A926-0221D2F78A4A}" type="pres">
      <dgm:prSet presAssocID="{7074C3B7-2C20-44F5-A63C-64EDA61D227D}"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artelo de juiz"/>
        </a:ext>
      </dgm:extLst>
    </dgm:pt>
    <dgm:pt modelId="{DB585264-7E6C-4741-A277-B9377992A9F3}" type="pres">
      <dgm:prSet presAssocID="{7074C3B7-2C20-44F5-A63C-64EDA61D227D}" presName="spaceRect" presStyleCnt="0"/>
      <dgm:spPr/>
    </dgm:pt>
    <dgm:pt modelId="{D8AE6DC7-86EE-49CC-9C23-C6CD741902D9}" type="pres">
      <dgm:prSet presAssocID="{7074C3B7-2C20-44F5-A63C-64EDA61D227D}" presName="parTx" presStyleLbl="revTx" presStyleIdx="5" presStyleCnt="6">
        <dgm:presLayoutVars>
          <dgm:chMax val="0"/>
          <dgm:chPref val="0"/>
        </dgm:presLayoutVars>
      </dgm:prSet>
      <dgm:spPr/>
    </dgm:pt>
  </dgm:ptLst>
  <dgm:cxnLst>
    <dgm:cxn modelId="{C5063E09-AB5D-44B1-AA05-BF0985BDC9D3}" srcId="{931FB882-8527-4C56-A9BA-16043BE2D907}" destId="{F93DC63A-35E3-4EE6-A7B3-0DA2C433A34B}" srcOrd="0" destOrd="0" parTransId="{12FDB26B-535A-413B-A7C8-0C14E32F9244}" sibTransId="{9633BDE5-C1A9-4E9E-80F4-CB3365D1E298}"/>
    <dgm:cxn modelId="{F5F3E816-52E8-4F6F-823D-B12956BE4014}" srcId="{931FB882-8527-4C56-A9BA-16043BE2D907}" destId="{A83C5296-E4C4-44A5-A53A-A67B63305FB3}" srcOrd="4" destOrd="0" parTransId="{7EDE0CAE-186C-427B-A2A2-5DC5769852C1}" sibTransId="{CBC47A91-5AFD-4F37-B920-FF7B1CA31A5E}"/>
    <dgm:cxn modelId="{934E5830-37E6-43B2-9EF0-C7D3E24F6248}" type="presOf" srcId="{C3D73A62-1FDC-4076-AC9E-A0E7C3794630}" destId="{469307E8-C4B8-4110-B4AD-DA54B794BDA6}" srcOrd="0" destOrd="0" presId="urn:microsoft.com/office/officeart/2018/2/layout/IconVerticalSolidList"/>
    <dgm:cxn modelId="{DFEE6631-752E-4F82-8F7A-BF3C28D7B435}" srcId="{931FB882-8527-4C56-A9BA-16043BE2D907}" destId="{7074C3B7-2C20-44F5-A63C-64EDA61D227D}" srcOrd="5" destOrd="0" parTransId="{67FA7DFF-3361-44DE-B042-B566313A53BC}" sibTransId="{89C0307A-2FE8-43FF-BCE7-F5C20BB59A38}"/>
    <dgm:cxn modelId="{5B783E5F-A9D0-4E7E-849D-B0153336E99E}" type="presOf" srcId="{58FE3ED8-FEE2-496F-9734-1B1750521257}" destId="{359A7F59-E59C-4401-83AB-801EBD5AFD76}" srcOrd="0" destOrd="0" presId="urn:microsoft.com/office/officeart/2018/2/layout/IconVerticalSolidList"/>
    <dgm:cxn modelId="{28EA0660-2AC4-4AAE-A9E9-4A5F98CE4BD1}" type="presOf" srcId="{7074C3B7-2C20-44F5-A63C-64EDA61D227D}" destId="{D8AE6DC7-86EE-49CC-9C23-C6CD741902D9}" srcOrd="0" destOrd="0" presId="urn:microsoft.com/office/officeart/2018/2/layout/IconVerticalSolidList"/>
    <dgm:cxn modelId="{33E9AF46-7D9F-48B5-B573-E535CE4601ED}" srcId="{931FB882-8527-4C56-A9BA-16043BE2D907}" destId="{C400D11E-6696-49CD-AC03-08B1AAE84756}" srcOrd="3" destOrd="0" parTransId="{92C850AE-F274-4DE8-9D65-15672F9D64DE}" sibTransId="{953F1FE1-F296-4FA2-A987-364BBF3AD58C}"/>
    <dgm:cxn modelId="{F7E2B574-343C-4638-A261-009BBD65AAD8}" srcId="{931FB882-8527-4C56-A9BA-16043BE2D907}" destId="{C3D73A62-1FDC-4076-AC9E-A0E7C3794630}" srcOrd="1" destOrd="0" parTransId="{25934063-236E-4E7A-9CCD-231A2490D493}" sibTransId="{6E47C216-4497-416F-9BEB-4A0B1F495186}"/>
    <dgm:cxn modelId="{FA9571B4-C0D6-40F6-A826-CAA9A3D99D8B}" type="presOf" srcId="{C400D11E-6696-49CD-AC03-08B1AAE84756}" destId="{4F423FB2-5AD8-4CD5-87BE-9CE24CCA4154}" srcOrd="0" destOrd="0" presId="urn:microsoft.com/office/officeart/2018/2/layout/IconVerticalSolidList"/>
    <dgm:cxn modelId="{CACE82C8-6968-4035-A7B8-9D60EFAC9A84}" type="presOf" srcId="{931FB882-8527-4C56-A9BA-16043BE2D907}" destId="{797D376F-91C9-4676-A6C3-EDE29D7B0DF4}" srcOrd="0" destOrd="0" presId="urn:microsoft.com/office/officeart/2018/2/layout/IconVerticalSolidList"/>
    <dgm:cxn modelId="{244F15D9-412F-4A1E-9FF6-DEA92A5BF88D}" type="presOf" srcId="{A83C5296-E4C4-44A5-A53A-A67B63305FB3}" destId="{67F6BB0C-9564-4991-A579-E79B8668CA12}" srcOrd="0" destOrd="0" presId="urn:microsoft.com/office/officeart/2018/2/layout/IconVerticalSolidList"/>
    <dgm:cxn modelId="{40E8EAE3-87FC-4571-A2B3-3928BFD3931D}" srcId="{931FB882-8527-4C56-A9BA-16043BE2D907}" destId="{58FE3ED8-FEE2-496F-9734-1B1750521257}" srcOrd="2" destOrd="0" parTransId="{451F7028-E440-488D-84AE-673DD2651F91}" sibTransId="{AB256F39-5CE1-408E-B003-BA12824F7AC0}"/>
    <dgm:cxn modelId="{840815FB-4C79-4668-BF4B-28253F582096}" type="presOf" srcId="{F93DC63A-35E3-4EE6-A7B3-0DA2C433A34B}" destId="{1F6BFB6E-4FCB-4531-BC78-479B15F05965}" srcOrd="0" destOrd="0" presId="urn:microsoft.com/office/officeart/2018/2/layout/IconVerticalSolidList"/>
    <dgm:cxn modelId="{A695E501-D104-4480-9C46-9C1C9F2AAA14}" type="presParOf" srcId="{797D376F-91C9-4676-A6C3-EDE29D7B0DF4}" destId="{150A42E1-D9B5-415F-B017-FF1E805340D8}" srcOrd="0" destOrd="0" presId="urn:microsoft.com/office/officeart/2018/2/layout/IconVerticalSolidList"/>
    <dgm:cxn modelId="{B443F371-271B-45FD-8EDC-F76D1D64C129}" type="presParOf" srcId="{150A42E1-D9B5-415F-B017-FF1E805340D8}" destId="{838B4BF3-973F-463F-85EC-BABEF12011F9}" srcOrd="0" destOrd="0" presId="urn:microsoft.com/office/officeart/2018/2/layout/IconVerticalSolidList"/>
    <dgm:cxn modelId="{59162730-474D-47BC-B8EA-A6928F02A062}" type="presParOf" srcId="{150A42E1-D9B5-415F-B017-FF1E805340D8}" destId="{FE56448B-1D9B-4F42-8C55-F9935926BC57}" srcOrd="1" destOrd="0" presId="urn:microsoft.com/office/officeart/2018/2/layout/IconVerticalSolidList"/>
    <dgm:cxn modelId="{ED140B64-DB5A-4F11-95E8-54FDB7F0577C}" type="presParOf" srcId="{150A42E1-D9B5-415F-B017-FF1E805340D8}" destId="{1D2EB97C-1FFF-4012-A8BB-6559E4BD0595}" srcOrd="2" destOrd="0" presId="urn:microsoft.com/office/officeart/2018/2/layout/IconVerticalSolidList"/>
    <dgm:cxn modelId="{4CF0469F-657C-455B-B6E9-789BF6750B04}" type="presParOf" srcId="{150A42E1-D9B5-415F-B017-FF1E805340D8}" destId="{1F6BFB6E-4FCB-4531-BC78-479B15F05965}" srcOrd="3" destOrd="0" presId="urn:microsoft.com/office/officeart/2018/2/layout/IconVerticalSolidList"/>
    <dgm:cxn modelId="{9A901EF6-7C81-4BFA-9F04-2F1D01E5BB2A}" type="presParOf" srcId="{797D376F-91C9-4676-A6C3-EDE29D7B0DF4}" destId="{98D8C732-C81E-4BA2-BDC2-63CF2D9EBA49}" srcOrd="1" destOrd="0" presId="urn:microsoft.com/office/officeart/2018/2/layout/IconVerticalSolidList"/>
    <dgm:cxn modelId="{4A595671-FC6C-4487-83F5-A895A98D55F3}" type="presParOf" srcId="{797D376F-91C9-4676-A6C3-EDE29D7B0DF4}" destId="{92E16DA9-3824-4595-B6BE-47A8273C8A56}" srcOrd="2" destOrd="0" presId="urn:microsoft.com/office/officeart/2018/2/layout/IconVerticalSolidList"/>
    <dgm:cxn modelId="{94E78C4D-C4E8-4E69-8030-62311B54C489}" type="presParOf" srcId="{92E16DA9-3824-4595-B6BE-47A8273C8A56}" destId="{5ABBB421-FE93-4BE4-99B7-A840835E25EC}" srcOrd="0" destOrd="0" presId="urn:microsoft.com/office/officeart/2018/2/layout/IconVerticalSolidList"/>
    <dgm:cxn modelId="{844FBA9A-82D6-473E-A4E8-351C0D947F5B}" type="presParOf" srcId="{92E16DA9-3824-4595-B6BE-47A8273C8A56}" destId="{BABD42F9-37C6-4D5A-A89A-A64935420F24}" srcOrd="1" destOrd="0" presId="urn:microsoft.com/office/officeart/2018/2/layout/IconVerticalSolidList"/>
    <dgm:cxn modelId="{6A1F2383-3C1A-4A97-91D6-F59B179EEE00}" type="presParOf" srcId="{92E16DA9-3824-4595-B6BE-47A8273C8A56}" destId="{22C9EC98-ABE1-42AC-8033-D5A4DAA3A1D1}" srcOrd="2" destOrd="0" presId="urn:microsoft.com/office/officeart/2018/2/layout/IconVerticalSolidList"/>
    <dgm:cxn modelId="{6A548ABF-FEED-4D33-BB67-F8FE1D177552}" type="presParOf" srcId="{92E16DA9-3824-4595-B6BE-47A8273C8A56}" destId="{469307E8-C4B8-4110-B4AD-DA54B794BDA6}" srcOrd="3" destOrd="0" presId="urn:microsoft.com/office/officeart/2018/2/layout/IconVerticalSolidList"/>
    <dgm:cxn modelId="{38ABF6D0-618B-4899-9DE5-C9C286AA2100}" type="presParOf" srcId="{797D376F-91C9-4676-A6C3-EDE29D7B0DF4}" destId="{283C56C6-1405-4AB9-9463-46CA51FD7BDA}" srcOrd="3" destOrd="0" presId="urn:microsoft.com/office/officeart/2018/2/layout/IconVerticalSolidList"/>
    <dgm:cxn modelId="{E3945D24-4320-47B8-B26E-764A8C7B7CBB}" type="presParOf" srcId="{797D376F-91C9-4676-A6C3-EDE29D7B0DF4}" destId="{5D0208BD-D4CD-4A23-AE04-C51F6A49B3B5}" srcOrd="4" destOrd="0" presId="urn:microsoft.com/office/officeart/2018/2/layout/IconVerticalSolidList"/>
    <dgm:cxn modelId="{D13DD8CF-BBDF-4A54-A45E-EC84B7121958}" type="presParOf" srcId="{5D0208BD-D4CD-4A23-AE04-C51F6A49B3B5}" destId="{7C92A217-FAA5-4C77-BA88-953D6565EAB7}" srcOrd="0" destOrd="0" presId="urn:microsoft.com/office/officeart/2018/2/layout/IconVerticalSolidList"/>
    <dgm:cxn modelId="{0B410217-330E-4D9B-9714-85CC2DCA2D83}" type="presParOf" srcId="{5D0208BD-D4CD-4A23-AE04-C51F6A49B3B5}" destId="{3DCA9FC4-73C1-45FB-BBA0-0D11A4AB63CA}" srcOrd="1" destOrd="0" presId="urn:microsoft.com/office/officeart/2018/2/layout/IconVerticalSolidList"/>
    <dgm:cxn modelId="{337857B4-1100-46CF-BA03-E0F171B854A4}" type="presParOf" srcId="{5D0208BD-D4CD-4A23-AE04-C51F6A49B3B5}" destId="{704B8FCF-AAF5-4260-B68D-DDDD848DB148}" srcOrd="2" destOrd="0" presId="urn:microsoft.com/office/officeart/2018/2/layout/IconVerticalSolidList"/>
    <dgm:cxn modelId="{60F79C98-705A-4F5F-B4A3-B78ACB919203}" type="presParOf" srcId="{5D0208BD-D4CD-4A23-AE04-C51F6A49B3B5}" destId="{359A7F59-E59C-4401-83AB-801EBD5AFD76}" srcOrd="3" destOrd="0" presId="urn:microsoft.com/office/officeart/2018/2/layout/IconVerticalSolidList"/>
    <dgm:cxn modelId="{D8DA1894-7A1D-4322-9CF3-F4132D0F1F9F}" type="presParOf" srcId="{797D376F-91C9-4676-A6C3-EDE29D7B0DF4}" destId="{CE446FDC-C99C-4698-8BC1-C97224F6C472}" srcOrd="5" destOrd="0" presId="urn:microsoft.com/office/officeart/2018/2/layout/IconVerticalSolidList"/>
    <dgm:cxn modelId="{06812173-DE41-4053-9259-EF032358DD6D}" type="presParOf" srcId="{797D376F-91C9-4676-A6C3-EDE29D7B0DF4}" destId="{88621A0D-1D32-46EE-BDC3-9D155EBBB0B3}" srcOrd="6" destOrd="0" presId="urn:microsoft.com/office/officeart/2018/2/layout/IconVerticalSolidList"/>
    <dgm:cxn modelId="{94DC128C-E298-42CC-AC38-B63137643422}" type="presParOf" srcId="{88621A0D-1D32-46EE-BDC3-9D155EBBB0B3}" destId="{A1A79B9B-9B39-438C-BCEE-160F27F55A04}" srcOrd="0" destOrd="0" presId="urn:microsoft.com/office/officeart/2018/2/layout/IconVerticalSolidList"/>
    <dgm:cxn modelId="{7A75285C-A6AF-495D-8C9D-01E9816DE396}" type="presParOf" srcId="{88621A0D-1D32-46EE-BDC3-9D155EBBB0B3}" destId="{338E821B-785D-457F-8766-3E209109E8FE}" srcOrd="1" destOrd="0" presId="urn:microsoft.com/office/officeart/2018/2/layout/IconVerticalSolidList"/>
    <dgm:cxn modelId="{15A557C5-AF48-4102-A5CE-F2F2181FF74E}" type="presParOf" srcId="{88621A0D-1D32-46EE-BDC3-9D155EBBB0B3}" destId="{7A37F102-BE66-4597-A038-AD243FF648E8}" srcOrd="2" destOrd="0" presId="urn:microsoft.com/office/officeart/2018/2/layout/IconVerticalSolidList"/>
    <dgm:cxn modelId="{718E9C23-4440-4B1F-A180-BB2E17D33C45}" type="presParOf" srcId="{88621A0D-1D32-46EE-BDC3-9D155EBBB0B3}" destId="{4F423FB2-5AD8-4CD5-87BE-9CE24CCA4154}" srcOrd="3" destOrd="0" presId="urn:microsoft.com/office/officeart/2018/2/layout/IconVerticalSolidList"/>
    <dgm:cxn modelId="{824B8251-DC67-47CA-BC9F-79BE9BF39636}" type="presParOf" srcId="{797D376F-91C9-4676-A6C3-EDE29D7B0DF4}" destId="{8A0CA42B-82AD-47F4-B013-9D9FE8B3FB6C}" srcOrd="7" destOrd="0" presId="urn:microsoft.com/office/officeart/2018/2/layout/IconVerticalSolidList"/>
    <dgm:cxn modelId="{A6B36212-DA22-4CF6-A919-12F8D8288E08}" type="presParOf" srcId="{797D376F-91C9-4676-A6C3-EDE29D7B0DF4}" destId="{927724C8-8B7E-4FB0-AF6B-A6619D9A4BC7}" srcOrd="8" destOrd="0" presId="urn:microsoft.com/office/officeart/2018/2/layout/IconVerticalSolidList"/>
    <dgm:cxn modelId="{5B8267F4-C1E9-48D4-863C-E313FA2BCD85}" type="presParOf" srcId="{927724C8-8B7E-4FB0-AF6B-A6619D9A4BC7}" destId="{4AA35B22-4B3B-45EE-AB1B-FD4C02C868FB}" srcOrd="0" destOrd="0" presId="urn:microsoft.com/office/officeart/2018/2/layout/IconVerticalSolidList"/>
    <dgm:cxn modelId="{AE5E4692-D538-49AD-9691-06618F62C98F}" type="presParOf" srcId="{927724C8-8B7E-4FB0-AF6B-A6619D9A4BC7}" destId="{CE1ACCFA-EC8D-4453-B769-31956B0AA48F}" srcOrd="1" destOrd="0" presId="urn:microsoft.com/office/officeart/2018/2/layout/IconVerticalSolidList"/>
    <dgm:cxn modelId="{502DBE11-00EA-466C-9DA0-D891F9D8A58D}" type="presParOf" srcId="{927724C8-8B7E-4FB0-AF6B-A6619D9A4BC7}" destId="{0974A717-DC37-4655-81C9-3EF030F6E37F}" srcOrd="2" destOrd="0" presId="urn:microsoft.com/office/officeart/2018/2/layout/IconVerticalSolidList"/>
    <dgm:cxn modelId="{437F6262-27A6-40A5-BFDA-DFEB5ACD1346}" type="presParOf" srcId="{927724C8-8B7E-4FB0-AF6B-A6619D9A4BC7}" destId="{67F6BB0C-9564-4991-A579-E79B8668CA12}" srcOrd="3" destOrd="0" presId="urn:microsoft.com/office/officeart/2018/2/layout/IconVerticalSolidList"/>
    <dgm:cxn modelId="{B6758370-62EF-49A0-B2D7-546F15BC1BAE}" type="presParOf" srcId="{797D376F-91C9-4676-A6C3-EDE29D7B0DF4}" destId="{1B36CD1F-F1DB-4D54-9FCB-7ABD84A74586}" srcOrd="9" destOrd="0" presId="urn:microsoft.com/office/officeart/2018/2/layout/IconVerticalSolidList"/>
    <dgm:cxn modelId="{36B71213-6509-443D-865E-FEA534F11C4E}" type="presParOf" srcId="{797D376F-91C9-4676-A6C3-EDE29D7B0DF4}" destId="{2312009E-8BD0-43F1-A055-6CD016D99922}" srcOrd="10" destOrd="0" presId="urn:microsoft.com/office/officeart/2018/2/layout/IconVerticalSolidList"/>
    <dgm:cxn modelId="{2750F579-0D6B-4A5D-A6D2-C47F576FD83C}" type="presParOf" srcId="{2312009E-8BD0-43F1-A055-6CD016D99922}" destId="{756AF6D9-80AB-497D-AB88-17BB159BC86C}" srcOrd="0" destOrd="0" presId="urn:microsoft.com/office/officeart/2018/2/layout/IconVerticalSolidList"/>
    <dgm:cxn modelId="{A4162F13-CB67-4F99-B467-55DA66C3F8D6}" type="presParOf" srcId="{2312009E-8BD0-43F1-A055-6CD016D99922}" destId="{91AB14E7-EC94-4C57-A926-0221D2F78A4A}" srcOrd="1" destOrd="0" presId="urn:microsoft.com/office/officeart/2018/2/layout/IconVerticalSolidList"/>
    <dgm:cxn modelId="{DE3864A9-A7BA-405C-AE65-4507255BBA3F}" type="presParOf" srcId="{2312009E-8BD0-43F1-A055-6CD016D99922}" destId="{DB585264-7E6C-4741-A277-B9377992A9F3}" srcOrd="2" destOrd="0" presId="urn:microsoft.com/office/officeart/2018/2/layout/IconVerticalSolidList"/>
    <dgm:cxn modelId="{D756890A-EEB7-47E3-869E-8FEAF0041FCF}" type="presParOf" srcId="{2312009E-8BD0-43F1-A055-6CD016D99922}" destId="{D8AE6DC7-86EE-49CC-9C23-C6CD741902D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9F8AAC-3E8C-4880-B089-B49D8023D54C}" type="doc">
      <dgm:prSet loTypeId="urn:microsoft.com/office/officeart/2016/7/layout/BasicLinearProcessNumbered" loCatId="process" qsTypeId="urn:microsoft.com/office/officeart/2005/8/quickstyle/simple1" qsCatId="simple" csTypeId="urn:microsoft.com/office/officeart/2005/8/colors/colorful1" csCatId="colorful"/>
      <dgm:spPr/>
      <dgm:t>
        <a:bodyPr/>
        <a:lstStyle/>
        <a:p>
          <a:endParaRPr lang="en-US"/>
        </a:p>
      </dgm:t>
    </dgm:pt>
    <dgm:pt modelId="{652311BB-1D4F-4C20-8036-40F6FFB82169}">
      <dgm:prSet/>
      <dgm:spPr/>
      <dgm:t>
        <a:bodyPr/>
        <a:lstStyle/>
        <a:p>
          <a:r>
            <a:rPr lang="en-US"/>
            <a:t>Leveraging Big Data in Human Resources:</a:t>
          </a:r>
        </a:p>
      </dgm:t>
    </dgm:pt>
    <dgm:pt modelId="{5AD7F878-7455-467F-9C7D-BD4DE5ED9164}" type="parTrans" cxnId="{C690F42A-C88E-43E9-BA83-0B9522CFCB21}">
      <dgm:prSet/>
      <dgm:spPr/>
      <dgm:t>
        <a:bodyPr/>
        <a:lstStyle/>
        <a:p>
          <a:endParaRPr lang="en-US"/>
        </a:p>
      </dgm:t>
    </dgm:pt>
    <dgm:pt modelId="{1AFA93B8-B199-47B6-9F91-F9CB3F17426F}" type="sibTrans" cxnId="{C690F42A-C88E-43E9-BA83-0B9522CFCB21}">
      <dgm:prSet phldrT="1" phldr="0"/>
      <dgm:spPr/>
      <dgm:t>
        <a:bodyPr/>
        <a:lstStyle/>
        <a:p>
          <a:r>
            <a:rPr lang="en-US"/>
            <a:t>1</a:t>
          </a:r>
        </a:p>
      </dgm:t>
    </dgm:pt>
    <dgm:pt modelId="{513320DC-817F-425E-97C8-1ADC211913A7}">
      <dgm:prSet/>
      <dgm:spPr/>
      <dgm:t>
        <a:bodyPr/>
        <a:lstStyle/>
        <a:p>
          <a:r>
            <a:rPr lang="en-US"/>
            <a:t>Companies like Caesars Entertainment use Big Data analysis of health-insurance claims to manage employee benefits effectively, resulting in significant cost savings.</a:t>
          </a:r>
        </a:p>
      </dgm:t>
    </dgm:pt>
    <dgm:pt modelId="{00065049-FA95-4208-A678-2D9016C8C9CE}" type="parTrans" cxnId="{DDA1D643-5DDB-4B9D-91D9-70F07EAD9B7E}">
      <dgm:prSet/>
      <dgm:spPr/>
      <dgm:t>
        <a:bodyPr/>
        <a:lstStyle/>
        <a:p>
          <a:endParaRPr lang="en-US"/>
        </a:p>
      </dgm:t>
    </dgm:pt>
    <dgm:pt modelId="{0C12E2C1-2525-4B41-9BC5-149F94D532A7}" type="sibTrans" cxnId="{DDA1D643-5DDB-4B9D-91D9-70F07EAD9B7E}">
      <dgm:prSet/>
      <dgm:spPr/>
      <dgm:t>
        <a:bodyPr/>
        <a:lstStyle/>
        <a:p>
          <a:endParaRPr lang="en-US"/>
        </a:p>
      </dgm:t>
    </dgm:pt>
    <dgm:pt modelId="{E71A02CE-CA1F-494F-9FC2-E6D3388BB55A}">
      <dgm:prSet/>
      <dgm:spPr/>
      <dgm:t>
        <a:bodyPr/>
        <a:lstStyle/>
        <a:p>
          <a:r>
            <a:rPr lang="en-US"/>
            <a:t>Innovative approaches, such as those by Catalyst IT Services, utilize Big Data for hiring decisions, improving candidate selection processes and reducing turnover rates.</a:t>
          </a:r>
        </a:p>
      </dgm:t>
    </dgm:pt>
    <dgm:pt modelId="{7EDBFE89-6CDA-4056-A394-8AE947B55085}" type="parTrans" cxnId="{3853D92A-83CE-48AC-98B5-B3CDC388BAFD}">
      <dgm:prSet/>
      <dgm:spPr/>
      <dgm:t>
        <a:bodyPr/>
        <a:lstStyle/>
        <a:p>
          <a:endParaRPr lang="en-US"/>
        </a:p>
      </dgm:t>
    </dgm:pt>
    <dgm:pt modelId="{DC1EEA83-5DC5-4057-B522-7C412EB3193D}" type="sibTrans" cxnId="{3853D92A-83CE-48AC-98B5-B3CDC388BAFD}">
      <dgm:prSet/>
      <dgm:spPr/>
      <dgm:t>
        <a:bodyPr/>
        <a:lstStyle/>
        <a:p>
          <a:endParaRPr lang="en-US"/>
        </a:p>
      </dgm:t>
    </dgm:pt>
    <dgm:pt modelId="{752B8542-ED2F-4689-BC55-4BF38EDDE665}">
      <dgm:prSet/>
      <dgm:spPr/>
      <dgm:t>
        <a:bodyPr/>
        <a:lstStyle/>
        <a:p>
          <a:r>
            <a:rPr lang="en-US"/>
            <a:t>Enhancing Product Development with Big Data Insights:</a:t>
          </a:r>
        </a:p>
      </dgm:t>
    </dgm:pt>
    <dgm:pt modelId="{76DD04DF-85B8-4A43-B19B-81BC2303566E}" type="parTrans" cxnId="{52CEADCA-55D7-4B06-9E32-F7817521D092}">
      <dgm:prSet/>
      <dgm:spPr/>
      <dgm:t>
        <a:bodyPr/>
        <a:lstStyle/>
        <a:p>
          <a:endParaRPr lang="en-US"/>
        </a:p>
      </dgm:t>
    </dgm:pt>
    <dgm:pt modelId="{BE8BBC0C-CBB4-46A7-B0F8-6280FD5B1022}" type="sibTrans" cxnId="{52CEADCA-55D7-4B06-9E32-F7817521D092}">
      <dgm:prSet phldrT="2" phldr="0"/>
      <dgm:spPr/>
      <dgm:t>
        <a:bodyPr/>
        <a:lstStyle/>
        <a:p>
          <a:r>
            <a:rPr lang="en-US"/>
            <a:t>2</a:t>
          </a:r>
        </a:p>
      </dgm:t>
    </dgm:pt>
    <dgm:pt modelId="{BDEA5BEF-BDA3-4DC9-A428-42DFE73B37B8}">
      <dgm:prSet/>
      <dgm:spPr/>
      <dgm:t>
        <a:bodyPr/>
        <a:lstStyle/>
        <a:p>
          <a:r>
            <a:rPr lang="en-US"/>
            <a:t>Ford Motor Company utilized text-mining algorithms to gather customer feedback from online forums, informing the introduction of a new turn indicator feature across its product lineup.</a:t>
          </a:r>
        </a:p>
      </dgm:t>
    </dgm:pt>
    <dgm:pt modelId="{422720F5-F4D6-4B64-A606-5A35FB5D6A5C}" type="parTrans" cxnId="{ECBC13D3-D026-495A-9891-387585070C5E}">
      <dgm:prSet/>
      <dgm:spPr/>
      <dgm:t>
        <a:bodyPr/>
        <a:lstStyle/>
        <a:p>
          <a:endParaRPr lang="en-US"/>
        </a:p>
      </dgm:t>
    </dgm:pt>
    <dgm:pt modelId="{F8FF6621-A78D-4375-BA1B-111A8D1111FA}" type="sibTrans" cxnId="{ECBC13D3-D026-495A-9891-387585070C5E}">
      <dgm:prSet/>
      <dgm:spPr/>
      <dgm:t>
        <a:bodyPr/>
        <a:lstStyle/>
        <a:p>
          <a:endParaRPr lang="en-US"/>
        </a:p>
      </dgm:t>
    </dgm:pt>
    <dgm:pt modelId="{14C5C2AD-D28C-4669-8C0C-99E406644C14}">
      <dgm:prSet/>
      <dgm:spPr/>
      <dgm:t>
        <a:bodyPr/>
        <a:lstStyle/>
        <a:p>
          <a:r>
            <a:rPr lang="en-US"/>
            <a:t>Big Data enables companies to understand customer preferences and trends, facilitating the development of products that meet consumer needs more effectively.</a:t>
          </a:r>
        </a:p>
      </dgm:t>
    </dgm:pt>
    <dgm:pt modelId="{CBB59C6E-8145-47B4-832D-08D624CB3F28}" type="parTrans" cxnId="{953B7BFE-DB3A-42E4-8D15-A2ADC9AD1AFA}">
      <dgm:prSet/>
      <dgm:spPr/>
      <dgm:t>
        <a:bodyPr/>
        <a:lstStyle/>
        <a:p>
          <a:endParaRPr lang="en-US"/>
        </a:p>
      </dgm:t>
    </dgm:pt>
    <dgm:pt modelId="{4B9C8C51-2D63-46C5-A280-96ECBAE10E68}" type="sibTrans" cxnId="{953B7BFE-DB3A-42E4-8D15-A2ADC9AD1AFA}">
      <dgm:prSet/>
      <dgm:spPr/>
      <dgm:t>
        <a:bodyPr/>
        <a:lstStyle/>
        <a:p>
          <a:endParaRPr lang="en-US"/>
        </a:p>
      </dgm:t>
    </dgm:pt>
    <dgm:pt modelId="{E02F9D9A-B497-4880-B907-4520FA3BB2CA}" type="pres">
      <dgm:prSet presAssocID="{789F8AAC-3E8C-4880-B089-B49D8023D54C}" presName="Name0" presStyleCnt="0">
        <dgm:presLayoutVars>
          <dgm:animLvl val="lvl"/>
          <dgm:resizeHandles val="exact"/>
        </dgm:presLayoutVars>
      </dgm:prSet>
      <dgm:spPr/>
    </dgm:pt>
    <dgm:pt modelId="{F42ABBED-6C09-46EE-82AA-E063ACD31135}" type="pres">
      <dgm:prSet presAssocID="{652311BB-1D4F-4C20-8036-40F6FFB82169}" presName="compositeNode" presStyleCnt="0">
        <dgm:presLayoutVars>
          <dgm:bulletEnabled val="1"/>
        </dgm:presLayoutVars>
      </dgm:prSet>
      <dgm:spPr/>
    </dgm:pt>
    <dgm:pt modelId="{0FAD536F-F2D4-4941-AA75-50EBC5DF09DE}" type="pres">
      <dgm:prSet presAssocID="{652311BB-1D4F-4C20-8036-40F6FFB82169}" presName="bgRect" presStyleLbl="bgAccFollowNode1" presStyleIdx="0" presStyleCnt="2"/>
      <dgm:spPr/>
    </dgm:pt>
    <dgm:pt modelId="{EF7FF640-5DC4-403B-8F7A-47AB5EFDF5D8}" type="pres">
      <dgm:prSet presAssocID="{1AFA93B8-B199-47B6-9F91-F9CB3F17426F}" presName="sibTransNodeCircle" presStyleLbl="alignNode1" presStyleIdx="0" presStyleCnt="4">
        <dgm:presLayoutVars>
          <dgm:chMax val="0"/>
          <dgm:bulletEnabled/>
        </dgm:presLayoutVars>
      </dgm:prSet>
      <dgm:spPr/>
    </dgm:pt>
    <dgm:pt modelId="{D32B5467-D8BC-452F-9078-CDAB5880D4B2}" type="pres">
      <dgm:prSet presAssocID="{652311BB-1D4F-4C20-8036-40F6FFB82169}" presName="bottomLine" presStyleLbl="alignNode1" presStyleIdx="1" presStyleCnt="4">
        <dgm:presLayoutVars/>
      </dgm:prSet>
      <dgm:spPr/>
    </dgm:pt>
    <dgm:pt modelId="{8D76D1BD-F800-47DD-9974-AEA505CC4AAF}" type="pres">
      <dgm:prSet presAssocID="{652311BB-1D4F-4C20-8036-40F6FFB82169}" presName="nodeText" presStyleLbl="bgAccFollowNode1" presStyleIdx="0" presStyleCnt="2">
        <dgm:presLayoutVars>
          <dgm:bulletEnabled val="1"/>
        </dgm:presLayoutVars>
      </dgm:prSet>
      <dgm:spPr/>
    </dgm:pt>
    <dgm:pt modelId="{3C0975ED-A519-4084-85A5-5798A91D6228}" type="pres">
      <dgm:prSet presAssocID="{1AFA93B8-B199-47B6-9F91-F9CB3F17426F}" presName="sibTrans" presStyleCnt="0"/>
      <dgm:spPr/>
    </dgm:pt>
    <dgm:pt modelId="{F19D4F41-239C-4CF5-BB04-F031B64D73A2}" type="pres">
      <dgm:prSet presAssocID="{752B8542-ED2F-4689-BC55-4BF38EDDE665}" presName="compositeNode" presStyleCnt="0">
        <dgm:presLayoutVars>
          <dgm:bulletEnabled val="1"/>
        </dgm:presLayoutVars>
      </dgm:prSet>
      <dgm:spPr/>
    </dgm:pt>
    <dgm:pt modelId="{C4DE2F61-7F47-446F-A554-C21E54B4CFC8}" type="pres">
      <dgm:prSet presAssocID="{752B8542-ED2F-4689-BC55-4BF38EDDE665}" presName="bgRect" presStyleLbl="bgAccFollowNode1" presStyleIdx="1" presStyleCnt="2"/>
      <dgm:spPr/>
    </dgm:pt>
    <dgm:pt modelId="{04FAEF8B-6BAD-487C-A211-579DDCA0F070}" type="pres">
      <dgm:prSet presAssocID="{BE8BBC0C-CBB4-46A7-B0F8-6280FD5B1022}" presName="sibTransNodeCircle" presStyleLbl="alignNode1" presStyleIdx="2" presStyleCnt="4">
        <dgm:presLayoutVars>
          <dgm:chMax val="0"/>
          <dgm:bulletEnabled/>
        </dgm:presLayoutVars>
      </dgm:prSet>
      <dgm:spPr/>
    </dgm:pt>
    <dgm:pt modelId="{51118D8C-F3F4-4517-BB33-27A0BED9FD55}" type="pres">
      <dgm:prSet presAssocID="{752B8542-ED2F-4689-BC55-4BF38EDDE665}" presName="bottomLine" presStyleLbl="alignNode1" presStyleIdx="3" presStyleCnt="4">
        <dgm:presLayoutVars/>
      </dgm:prSet>
      <dgm:spPr/>
    </dgm:pt>
    <dgm:pt modelId="{BADC4C55-8974-497A-A0DC-790F2FBB369D}" type="pres">
      <dgm:prSet presAssocID="{752B8542-ED2F-4689-BC55-4BF38EDDE665}" presName="nodeText" presStyleLbl="bgAccFollowNode1" presStyleIdx="1" presStyleCnt="2">
        <dgm:presLayoutVars>
          <dgm:bulletEnabled val="1"/>
        </dgm:presLayoutVars>
      </dgm:prSet>
      <dgm:spPr/>
    </dgm:pt>
  </dgm:ptLst>
  <dgm:cxnLst>
    <dgm:cxn modelId="{2A6DE317-5DED-4722-BDBD-5A6827BF8987}" type="presOf" srcId="{14C5C2AD-D28C-4669-8C0C-99E406644C14}" destId="{BADC4C55-8974-497A-A0DC-790F2FBB369D}" srcOrd="0" destOrd="2" presId="urn:microsoft.com/office/officeart/2016/7/layout/BasicLinearProcessNumbered"/>
    <dgm:cxn modelId="{C576E521-A18F-4890-AD60-0800F5984477}" type="presOf" srcId="{1AFA93B8-B199-47B6-9F91-F9CB3F17426F}" destId="{EF7FF640-5DC4-403B-8F7A-47AB5EFDF5D8}" srcOrd="0" destOrd="0" presId="urn:microsoft.com/office/officeart/2016/7/layout/BasicLinearProcessNumbered"/>
    <dgm:cxn modelId="{BEDA2325-56BC-4254-99EE-9CD6F4D8F6BF}" type="presOf" srcId="{E71A02CE-CA1F-494F-9FC2-E6D3388BB55A}" destId="{8D76D1BD-F800-47DD-9974-AEA505CC4AAF}" srcOrd="0" destOrd="2" presId="urn:microsoft.com/office/officeart/2016/7/layout/BasicLinearProcessNumbered"/>
    <dgm:cxn modelId="{3853D92A-83CE-48AC-98B5-B3CDC388BAFD}" srcId="{652311BB-1D4F-4C20-8036-40F6FFB82169}" destId="{E71A02CE-CA1F-494F-9FC2-E6D3388BB55A}" srcOrd="1" destOrd="0" parTransId="{7EDBFE89-6CDA-4056-A394-8AE947B55085}" sibTransId="{DC1EEA83-5DC5-4057-B522-7C412EB3193D}"/>
    <dgm:cxn modelId="{C690F42A-C88E-43E9-BA83-0B9522CFCB21}" srcId="{789F8AAC-3E8C-4880-B089-B49D8023D54C}" destId="{652311BB-1D4F-4C20-8036-40F6FFB82169}" srcOrd="0" destOrd="0" parTransId="{5AD7F878-7455-467F-9C7D-BD4DE5ED9164}" sibTransId="{1AFA93B8-B199-47B6-9F91-F9CB3F17426F}"/>
    <dgm:cxn modelId="{A6EAB95C-776C-4B1F-A294-14D79D2A77BB}" type="presOf" srcId="{652311BB-1D4F-4C20-8036-40F6FFB82169}" destId="{0FAD536F-F2D4-4941-AA75-50EBC5DF09DE}" srcOrd="0" destOrd="0" presId="urn:microsoft.com/office/officeart/2016/7/layout/BasicLinearProcessNumbered"/>
    <dgm:cxn modelId="{29C5F542-F16A-4733-89B0-833EB47378A9}" type="presOf" srcId="{BE8BBC0C-CBB4-46A7-B0F8-6280FD5B1022}" destId="{04FAEF8B-6BAD-487C-A211-579DDCA0F070}" srcOrd="0" destOrd="0" presId="urn:microsoft.com/office/officeart/2016/7/layout/BasicLinearProcessNumbered"/>
    <dgm:cxn modelId="{DDA1D643-5DDB-4B9D-91D9-70F07EAD9B7E}" srcId="{652311BB-1D4F-4C20-8036-40F6FFB82169}" destId="{513320DC-817F-425E-97C8-1ADC211913A7}" srcOrd="0" destOrd="0" parTransId="{00065049-FA95-4208-A678-2D9016C8C9CE}" sibTransId="{0C12E2C1-2525-4B41-9BC5-149F94D532A7}"/>
    <dgm:cxn modelId="{DA31834A-9E92-4127-B0DB-AE521E44D5AB}" type="presOf" srcId="{652311BB-1D4F-4C20-8036-40F6FFB82169}" destId="{8D76D1BD-F800-47DD-9974-AEA505CC4AAF}" srcOrd="1" destOrd="0" presId="urn:microsoft.com/office/officeart/2016/7/layout/BasicLinearProcessNumbered"/>
    <dgm:cxn modelId="{778AC082-6C49-4E45-BD81-509CAB7F62E0}" type="presOf" srcId="{789F8AAC-3E8C-4880-B089-B49D8023D54C}" destId="{E02F9D9A-B497-4880-B907-4520FA3BB2CA}" srcOrd="0" destOrd="0" presId="urn:microsoft.com/office/officeart/2016/7/layout/BasicLinearProcessNumbered"/>
    <dgm:cxn modelId="{52A7A198-703A-4DD9-9989-97BB2058E94F}" type="presOf" srcId="{513320DC-817F-425E-97C8-1ADC211913A7}" destId="{8D76D1BD-F800-47DD-9974-AEA505CC4AAF}" srcOrd="0" destOrd="1" presId="urn:microsoft.com/office/officeart/2016/7/layout/BasicLinearProcessNumbered"/>
    <dgm:cxn modelId="{52CEADCA-55D7-4B06-9E32-F7817521D092}" srcId="{789F8AAC-3E8C-4880-B089-B49D8023D54C}" destId="{752B8542-ED2F-4689-BC55-4BF38EDDE665}" srcOrd="1" destOrd="0" parTransId="{76DD04DF-85B8-4A43-B19B-81BC2303566E}" sibTransId="{BE8BBC0C-CBB4-46A7-B0F8-6280FD5B1022}"/>
    <dgm:cxn modelId="{ECBC13D3-D026-495A-9891-387585070C5E}" srcId="{752B8542-ED2F-4689-BC55-4BF38EDDE665}" destId="{BDEA5BEF-BDA3-4DC9-A428-42DFE73B37B8}" srcOrd="0" destOrd="0" parTransId="{422720F5-F4D6-4B64-A606-5A35FB5D6A5C}" sibTransId="{F8FF6621-A78D-4375-BA1B-111A8D1111FA}"/>
    <dgm:cxn modelId="{083F75E2-E075-4046-BBF1-461B1B06F2F1}" type="presOf" srcId="{752B8542-ED2F-4689-BC55-4BF38EDDE665}" destId="{BADC4C55-8974-497A-A0DC-790F2FBB369D}" srcOrd="1" destOrd="0" presId="urn:microsoft.com/office/officeart/2016/7/layout/BasicLinearProcessNumbered"/>
    <dgm:cxn modelId="{37E7C0E3-247B-4EBC-B430-9C802F1C910A}" type="presOf" srcId="{752B8542-ED2F-4689-BC55-4BF38EDDE665}" destId="{C4DE2F61-7F47-446F-A554-C21E54B4CFC8}" srcOrd="0" destOrd="0" presId="urn:microsoft.com/office/officeart/2016/7/layout/BasicLinearProcessNumbered"/>
    <dgm:cxn modelId="{247FE0E7-8E3E-465A-8768-FE2D4DB5356C}" type="presOf" srcId="{BDEA5BEF-BDA3-4DC9-A428-42DFE73B37B8}" destId="{BADC4C55-8974-497A-A0DC-790F2FBB369D}" srcOrd="0" destOrd="1" presId="urn:microsoft.com/office/officeart/2016/7/layout/BasicLinearProcessNumbered"/>
    <dgm:cxn modelId="{953B7BFE-DB3A-42E4-8D15-A2ADC9AD1AFA}" srcId="{752B8542-ED2F-4689-BC55-4BF38EDDE665}" destId="{14C5C2AD-D28C-4669-8C0C-99E406644C14}" srcOrd="1" destOrd="0" parTransId="{CBB59C6E-8145-47B4-832D-08D624CB3F28}" sibTransId="{4B9C8C51-2D63-46C5-A280-96ECBAE10E68}"/>
    <dgm:cxn modelId="{B8D9F8D4-DD46-46D4-AFCF-AB2E3E9DB6C5}" type="presParOf" srcId="{E02F9D9A-B497-4880-B907-4520FA3BB2CA}" destId="{F42ABBED-6C09-46EE-82AA-E063ACD31135}" srcOrd="0" destOrd="0" presId="urn:microsoft.com/office/officeart/2016/7/layout/BasicLinearProcessNumbered"/>
    <dgm:cxn modelId="{C4920916-F083-48A2-8CD6-CE4FFBB6446A}" type="presParOf" srcId="{F42ABBED-6C09-46EE-82AA-E063ACD31135}" destId="{0FAD536F-F2D4-4941-AA75-50EBC5DF09DE}" srcOrd="0" destOrd="0" presId="urn:microsoft.com/office/officeart/2016/7/layout/BasicLinearProcessNumbered"/>
    <dgm:cxn modelId="{A4C0F2AC-9C61-4C8B-9CE0-94F1A727DB81}" type="presParOf" srcId="{F42ABBED-6C09-46EE-82AA-E063ACD31135}" destId="{EF7FF640-5DC4-403B-8F7A-47AB5EFDF5D8}" srcOrd="1" destOrd="0" presId="urn:microsoft.com/office/officeart/2016/7/layout/BasicLinearProcessNumbered"/>
    <dgm:cxn modelId="{B1ED76AC-B511-4AB3-8F93-D82EEA05DCBE}" type="presParOf" srcId="{F42ABBED-6C09-46EE-82AA-E063ACD31135}" destId="{D32B5467-D8BC-452F-9078-CDAB5880D4B2}" srcOrd="2" destOrd="0" presId="urn:microsoft.com/office/officeart/2016/7/layout/BasicLinearProcessNumbered"/>
    <dgm:cxn modelId="{9CBAA66A-768F-40B5-8689-DD8DCA946430}" type="presParOf" srcId="{F42ABBED-6C09-46EE-82AA-E063ACD31135}" destId="{8D76D1BD-F800-47DD-9974-AEA505CC4AAF}" srcOrd="3" destOrd="0" presId="urn:microsoft.com/office/officeart/2016/7/layout/BasicLinearProcessNumbered"/>
    <dgm:cxn modelId="{34D08075-3F47-4486-92C3-F2FC9485F13B}" type="presParOf" srcId="{E02F9D9A-B497-4880-B907-4520FA3BB2CA}" destId="{3C0975ED-A519-4084-85A5-5798A91D6228}" srcOrd="1" destOrd="0" presId="urn:microsoft.com/office/officeart/2016/7/layout/BasicLinearProcessNumbered"/>
    <dgm:cxn modelId="{4B355CE6-2902-443D-BE19-85D07DEDE66B}" type="presParOf" srcId="{E02F9D9A-B497-4880-B907-4520FA3BB2CA}" destId="{F19D4F41-239C-4CF5-BB04-F031B64D73A2}" srcOrd="2" destOrd="0" presId="urn:microsoft.com/office/officeart/2016/7/layout/BasicLinearProcessNumbered"/>
    <dgm:cxn modelId="{E8EF6651-3960-47D6-9EE6-FD53867C9DFC}" type="presParOf" srcId="{F19D4F41-239C-4CF5-BB04-F031B64D73A2}" destId="{C4DE2F61-7F47-446F-A554-C21E54B4CFC8}" srcOrd="0" destOrd="0" presId="urn:microsoft.com/office/officeart/2016/7/layout/BasicLinearProcessNumbered"/>
    <dgm:cxn modelId="{54D709EE-AC9E-4530-BF16-04C9C6102C30}" type="presParOf" srcId="{F19D4F41-239C-4CF5-BB04-F031B64D73A2}" destId="{04FAEF8B-6BAD-487C-A211-579DDCA0F070}" srcOrd="1" destOrd="0" presId="urn:microsoft.com/office/officeart/2016/7/layout/BasicLinearProcessNumbered"/>
    <dgm:cxn modelId="{F7934691-1454-4892-97D3-7B9F0B2AA4FD}" type="presParOf" srcId="{F19D4F41-239C-4CF5-BB04-F031B64D73A2}" destId="{51118D8C-F3F4-4517-BB33-27A0BED9FD55}" srcOrd="2" destOrd="0" presId="urn:microsoft.com/office/officeart/2016/7/layout/BasicLinearProcessNumbered"/>
    <dgm:cxn modelId="{0B69F7EB-E707-46FD-B89B-09969FE78FCE}" type="presParOf" srcId="{F19D4F41-239C-4CF5-BB04-F031B64D73A2}" destId="{BADC4C55-8974-497A-A0DC-790F2FBB369D}"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80C1F16-A3E6-4442-87B3-F4DB6A47C5B4}" type="doc">
      <dgm:prSet loTypeId="urn:microsoft.com/office/officeart/2016/7/layout/BasicLinearProcessNumbered" loCatId="process" qsTypeId="urn:microsoft.com/office/officeart/2005/8/quickstyle/simple2" qsCatId="simple" csTypeId="urn:microsoft.com/office/officeart/2005/8/colors/colorful2" csCatId="colorful"/>
      <dgm:spPr/>
      <dgm:t>
        <a:bodyPr/>
        <a:lstStyle/>
        <a:p>
          <a:endParaRPr lang="en-US"/>
        </a:p>
      </dgm:t>
    </dgm:pt>
    <dgm:pt modelId="{23677B83-1131-46E0-ADC4-E3A4059EAC5F}">
      <dgm:prSet/>
      <dgm:spPr/>
      <dgm:t>
        <a:bodyPr/>
        <a:lstStyle/>
        <a:p>
          <a:r>
            <a:rPr lang="en-US"/>
            <a:t>Optimizing Operations through Data-driven Decisions:</a:t>
          </a:r>
        </a:p>
      </dgm:t>
    </dgm:pt>
    <dgm:pt modelId="{DA8DD752-B119-4699-A6D9-AD730D7E68C8}" type="parTrans" cxnId="{5D38DC3F-53C9-4DF5-A8AC-801EF95E2123}">
      <dgm:prSet/>
      <dgm:spPr/>
      <dgm:t>
        <a:bodyPr/>
        <a:lstStyle/>
        <a:p>
          <a:endParaRPr lang="en-US"/>
        </a:p>
      </dgm:t>
    </dgm:pt>
    <dgm:pt modelId="{DB31D672-F405-4DC9-9970-442960519FD1}" type="sibTrans" cxnId="{5D38DC3F-53C9-4DF5-A8AC-801EF95E2123}">
      <dgm:prSet phldrT="1" phldr="0"/>
      <dgm:spPr/>
      <dgm:t>
        <a:bodyPr/>
        <a:lstStyle/>
        <a:p>
          <a:r>
            <a:rPr lang="en-US"/>
            <a:t>1</a:t>
          </a:r>
        </a:p>
      </dgm:t>
    </dgm:pt>
    <dgm:pt modelId="{D8D237A4-3BC8-45F5-B5EF-8311CA662FD4}">
      <dgm:prSet/>
      <dgm:spPr/>
      <dgm:t>
        <a:bodyPr/>
        <a:lstStyle/>
        <a:p>
          <a:r>
            <a:rPr lang="en-US"/>
            <a:t>Organizations like UPS leverage Big Data from sensors in delivery vehicles to optimize operations, reducing fuel consumption and improving route efficiency.</a:t>
          </a:r>
        </a:p>
      </dgm:t>
    </dgm:pt>
    <dgm:pt modelId="{8223D97E-EED0-4897-819A-1D4CA94EAD9C}" type="parTrans" cxnId="{D5623EAD-30AC-4356-9A8A-2ABCD3778AF8}">
      <dgm:prSet/>
      <dgm:spPr/>
      <dgm:t>
        <a:bodyPr/>
        <a:lstStyle/>
        <a:p>
          <a:endParaRPr lang="en-US"/>
        </a:p>
      </dgm:t>
    </dgm:pt>
    <dgm:pt modelId="{C37E4AD7-4982-42E9-A9DD-D6F41EE1BDD8}" type="sibTrans" cxnId="{D5623EAD-30AC-4356-9A8A-2ABCD3778AF8}">
      <dgm:prSet/>
      <dgm:spPr/>
      <dgm:t>
        <a:bodyPr/>
        <a:lstStyle/>
        <a:p>
          <a:endParaRPr lang="en-US"/>
        </a:p>
      </dgm:t>
    </dgm:pt>
    <dgm:pt modelId="{7E39D05D-2E66-46FB-9F0D-17E1A53355AF}">
      <dgm:prSet/>
      <dgm:spPr/>
      <dgm:t>
        <a:bodyPr/>
        <a:lstStyle/>
        <a:p>
          <a:r>
            <a:rPr lang="en-US"/>
            <a:t>Data analysis enables companies to gain insights into operational performance, leading to cost savings and enhanced productivity.</a:t>
          </a:r>
        </a:p>
      </dgm:t>
    </dgm:pt>
    <dgm:pt modelId="{0759F73D-4955-49CD-9539-47B4DC7CE71F}" type="parTrans" cxnId="{7009D2EC-73D7-4D67-934D-4CAAF9112F47}">
      <dgm:prSet/>
      <dgm:spPr/>
      <dgm:t>
        <a:bodyPr/>
        <a:lstStyle/>
        <a:p>
          <a:endParaRPr lang="en-US"/>
        </a:p>
      </dgm:t>
    </dgm:pt>
    <dgm:pt modelId="{3E4D036F-F9DC-45CC-8B18-19F566E17DF0}" type="sibTrans" cxnId="{7009D2EC-73D7-4D67-934D-4CAAF9112F47}">
      <dgm:prSet/>
      <dgm:spPr/>
      <dgm:t>
        <a:bodyPr/>
        <a:lstStyle/>
        <a:p>
          <a:endParaRPr lang="en-US"/>
        </a:p>
      </dgm:t>
    </dgm:pt>
    <dgm:pt modelId="{0C5B56D2-78D0-4788-8F9E-C879CDCB6AA7}">
      <dgm:prSet/>
      <dgm:spPr/>
      <dgm:t>
        <a:bodyPr/>
        <a:lstStyle/>
        <a:p>
          <a:r>
            <a:rPr lang="en-US"/>
            <a:t>Personalizing Marketing Strategies with Big Data:</a:t>
          </a:r>
        </a:p>
      </dgm:t>
    </dgm:pt>
    <dgm:pt modelId="{8078D2A3-B255-472A-9600-B311776DDC39}" type="parTrans" cxnId="{C473C3E3-532B-4DEE-9A5E-242198DB8BEF}">
      <dgm:prSet/>
      <dgm:spPr/>
      <dgm:t>
        <a:bodyPr/>
        <a:lstStyle/>
        <a:p>
          <a:endParaRPr lang="en-US"/>
        </a:p>
      </dgm:t>
    </dgm:pt>
    <dgm:pt modelId="{0166BC8F-32FF-4ECF-B8CA-1CE9F6AEE380}" type="sibTrans" cxnId="{C473C3E3-532B-4DEE-9A5E-242198DB8BEF}">
      <dgm:prSet phldrT="2" phldr="0"/>
      <dgm:spPr/>
      <dgm:t>
        <a:bodyPr/>
        <a:lstStyle/>
        <a:p>
          <a:r>
            <a:rPr lang="en-US"/>
            <a:t>2</a:t>
          </a:r>
        </a:p>
      </dgm:t>
    </dgm:pt>
    <dgm:pt modelId="{2C044DD0-9ADB-4F7F-AF63-3BD1A0D45D55}">
      <dgm:prSet/>
      <dgm:spPr/>
      <dgm:t>
        <a:bodyPr/>
        <a:lstStyle/>
        <a:p>
          <a:r>
            <a:rPr lang="en-US"/>
            <a:t>InterContinental Hotels Group (IHG) utilizes Big Data to personalize marketing messages for its Priority Club rewards program members, resulting in higher customer conversions and engagement.</a:t>
          </a:r>
        </a:p>
      </dgm:t>
    </dgm:pt>
    <dgm:pt modelId="{4EE62418-BF28-47FE-AC38-E014A864094F}" type="parTrans" cxnId="{B37A8B35-E970-42E9-AABF-B1A1BEC20A9F}">
      <dgm:prSet/>
      <dgm:spPr/>
      <dgm:t>
        <a:bodyPr/>
        <a:lstStyle/>
        <a:p>
          <a:endParaRPr lang="en-US"/>
        </a:p>
      </dgm:t>
    </dgm:pt>
    <dgm:pt modelId="{EA85D4ED-8CAE-4A98-AC89-760E35973BCB}" type="sibTrans" cxnId="{B37A8B35-E970-42E9-AABF-B1A1BEC20A9F}">
      <dgm:prSet/>
      <dgm:spPr/>
      <dgm:t>
        <a:bodyPr/>
        <a:lstStyle/>
        <a:p>
          <a:endParaRPr lang="en-US"/>
        </a:p>
      </dgm:t>
    </dgm:pt>
    <dgm:pt modelId="{786E9876-67D0-42AC-B5AA-CDED7779E9C3}">
      <dgm:prSet/>
      <dgm:spPr/>
      <dgm:t>
        <a:bodyPr/>
        <a:lstStyle/>
        <a:p>
          <a:r>
            <a:rPr lang="en-US"/>
            <a:t>Big Data empowers marketers to tailor campaigns based on customer preferences and behavior, driving more targeted and effective marketing efforts.</a:t>
          </a:r>
        </a:p>
      </dgm:t>
    </dgm:pt>
    <dgm:pt modelId="{B3A0E058-546A-4DB0-9E86-B64CE60FB0A6}" type="parTrans" cxnId="{D094013F-D7D2-4E24-9FB0-7A2442E579A6}">
      <dgm:prSet/>
      <dgm:spPr/>
      <dgm:t>
        <a:bodyPr/>
        <a:lstStyle/>
        <a:p>
          <a:endParaRPr lang="en-US"/>
        </a:p>
      </dgm:t>
    </dgm:pt>
    <dgm:pt modelId="{6B021372-CD4B-4158-B3ED-8BC13B235EEE}" type="sibTrans" cxnId="{D094013F-D7D2-4E24-9FB0-7A2442E579A6}">
      <dgm:prSet/>
      <dgm:spPr/>
      <dgm:t>
        <a:bodyPr/>
        <a:lstStyle/>
        <a:p>
          <a:endParaRPr lang="en-US"/>
        </a:p>
      </dgm:t>
    </dgm:pt>
    <dgm:pt modelId="{7B3079D0-5948-49AB-8E91-D299418A7FD8}">
      <dgm:prSet/>
      <dgm:spPr/>
      <dgm:t>
        <a:bodyPr/>
        <a:lstStyle/>
        <a:p>
          <a:r>
            <a:rPr lang="en-US"/>
            <a:t>Improving Government Operations with Smart Transport Solutions:</a:t>
          </a:r>
        </a:p>
      </dgm:t>
    </dgm:pt>
    <dgm:pt modelId="{9F809A02-D37D-4E55-A24A-38A87209A7DB}" type="parTrans" cxnId="{C4C2DAE9-944D-4620-8089-CDE0850377D9}">
      <dgm:prSet/>
      <dgm:spPr/>
      <dgm:t>
        <a:bodyPr/>
        <a:lstStyle/>
        <a:p>
          <a:endParaRPr lang="en-US"/>
        </a:p>
      </dgm:t>
    </dgm:pt>
    <dgm:pt modelId="{CD053F35-3705-40C6-95EE-54114604421D}" type="sibTrans" cxnId="{C4C2DAE9-944D-4620-8089-CDE0850377D9}">
      <dgm:prSet phldrT="3" phldr="0"/>
      <dgm:spPr/>
      <dgm:t>
        <a:bodyPr/>
        <a:lstStyle/>
        <a:p>
          <a:r>
            <a:rPr lang="en-US"/>
            <a:t>3</a:t>
          </a:r>
        </a:p>
      </dgm:t>
    </dgm:pt>
    <dgm:pt modelId="{65047A29-D67A-493D-82B2-39BBF741F945}">
      <dgm:prSet/>
      <dgm:spPr/>
      <dgm:t>
        <a:bodyPr/>
        <a:lstStyle/>
        <a:p>
          <a:r>
            <a:rPr lang="en-US"/>
            <a:t>Cities like London leverage Big Data from traffic cameras and sensors to enhance urban transport systems, reducing congestion and improving the overall urban transport user experience.</a:t>
          </a:r>
        </a:p>
      </dgm:t>
    </dgm:pt>
    <dgm:pt modelId="{CB2EE341-3CB3-4CD7-B1FE-703634EF6518}" type="parTrans" cxnId="{579D17E6-F621-4896-95B3-CD35C4835877}">
      <dgm:prSet/>
      <dgm:spPr/>
      <dgm:t>
        <a:bodyPr/>
        <a:lstStyle/>
        <a:p>
          <a:endParaRPr lang="en-US"/>
        </a:p>
      </dgm:t>
    </dgm:pt>
    <dgm:pt modelId="{37B79B21-0EF6-4428-A2CB-AD4F93D70FBA}" type="sibTrans" cxnId="{579D17E6-F621-4896-95B3-CD35C4835877}">
      <dgm:prSet/>
      <dgm:spPr/>
      <dgm:t>
        <a:bodyPr/>
        <a:lstStyle/>
        <a:p>
          <a:endParaRPr lang="en-US"/>
        </a:p>
      </dgm:t>
    </dgm:pt>
    <dgm:pt modelId="{06E1C442-D7D5-4B6A-B8A4-64C5BB8AC37B}">
      <dgm:prSet/>
      <dgm:spPr/>
      <dgm:t>
        <a:bodyPr/>
        <a:lstStyle/>
        <a:p>
          <a:r>
            <a:rPr lang="en-US"/>
            <a:t>Analyzing Big Data enables governments to implement real-time traffic management strategies, leading to more efficient and sustainable urban mobility solutions.</a:t>
          </a:r>
        </a:p>
      </dgm:t>
    </dgm:pt>
    <dgm:pt modelId="{F0CB6872-D484-4C88-B2B2-B1AC3EEBDBBA}" type="parTrans" cxnId="{CE718564-6071-44E9-A669-3D66D0C7CB30}">
      <dgm:prSet/>
      <dgm:spPr/>
      <dgm:t>
        <a:bodyPr/>
        <a:lstStyle/>
        <a:p>
          <a:endParaRPr lang="en-US"/>
        </a:p>
      </dgm:t>
    </dgm:pt>
    <dgm:pt modelId="{142D4CA7-17EF-48D5-A0D8-E91A305222E0}" type="sibTrans" cxnId="{CE718564-6071-44E9-A669-3D66D0C7CB30}">
      <dgm:prSet/>
      <dgm:spPr/>
      <dgm:t>
        <a:bodyPr/>
        <a:lstStyle/>
        <a:p>
          <a:endParaRPr lang="en-US"/>
        </a:p>
      </dgm:t>
    </dgm:pt>
    <dgm:pt modelId="{5EF2F9A1-B911-4332-91F1-F88D207AC3DB}" type="pres">
      <dgm:prSet presAssocID="{D80C1F16-A3E6-4442-87B3-F4DB6A47C5B4}" presName="Name0" presStyleCnt="0">
        <dgm:presLayoutVars>
          <dgm:animLvl val="lvl"/>
          <dgm:resizeHandles val="exact"/>
        </dgm:presLayoutVars>
      </dgm:prSet>
      <dgm:spPr/>
    </dgm:pt>
    <dgm:pt modelId="{A3244B1A-2091-439E-9DA3-3F4788725C7F}" type="pres">
      <dgm:prSet presAssocID="{23677B83-1131-46E0-ADC4-E3A4059EAC5F}" presName="compositeNode" presStyleCnt="0">
        <dgm:presLayoutVars>
          <dgm:bulletEnabled val="1"/>
        </dgm:presLayoutVars>
      </dgm:prSet>
      <dgm:spPr/>
    </dgm:pt>
    <dgm:pt modelId="{D221D104-7290-4971-B0EE-08BA0F1E9494}" type="pres">
      <dgm:prSet presAssocID="{23677B83-1131-46E0-ADC4-E3A4059EAC5F}" presName="bgRect" presStyleLbl="bgAccFollowNode1" presStyleIdx="0" presStyleCnt="3"/>
      <dgm:spPr/>
    </dgm:pt>
    <dgm:pt modelId="{CE577486-3726-419A-BD90-06EDABB53703}" type="pres">
      <dgm:prSet presAssocID="{DB31D672-F405-4DC9-9970-442960519FD1}" presName="sibTransNodeCircle" presStyleLbl="alignNode1" presStyleIdx="0" presStyleCnt="6">
        <dgm:presLayoutVars>
          <dgm:chMax val="0"/>
          <dgm:bulletEnabled/>
        </dgm:presLayoutVars>
      </dgm:prSet>
      <dgm:spPr/>
    </dgm:pt>
    <dgm:pt modelId="{1BBEAE83-5243-411D-92DF-4DBB2048631D}" type="pres">
      <dgm:prSet presAssocID="{23677B83-1131-46E0-ADC4-E3A4059EAC5F}" presName="bottomLine" presStyleLbl="alignNode1" presStyleIdx="1" presStyleCnt="6">
        <dgm:presLayoutVars/>
      </dgm:prSet>
      <dgm:spPr/>
    </dgm:pt>
    <dgm:pt modelId="{5F7A49BE-9FC7-4051-A3AB-2CB99C61896E}" type="pres">
      <dgm:prSet presAssocID="{23677B83-1131-46E0-ADC4-E3A4059EAC5F}" presName="nodeText" presStyleLbl="bgAccFollowNode1" presStyleIdx="0" presStyleCnt="3">
        <dgm:presLayoutVars>
          <dgm:bulletEnabled val="1"/>
        </dgm:presLayoutVars>
      </dgm:prSet>
      <dgm:spPr/>
    </dgm:pt>
    <dgm:pt modelId="{5BD51FEB-2F10-407F-B381-4C811CD4D139}" type="pres">
      <dgm:prSet presAssocID="{DB31D672-F405-4DC9-9970-442960519FD1}" presName="sibTrans" presStyleCnt="0"/>
      <dgm:spPr/>
    </dgm:pt>
    <dgm:pt modelId="{E219E383-88BF-4A6C-984C-6300C2CBB523}" type="pres">
      <dgm:prSet presAssocID="{0C5B56D2-78D0-4788-8F9E-C879CDCB6AA7}" presName="compositeNode" presStyleCnt="0">
        <dgm:presLayoutVars>
          <dgm:bulletEnabled val="1"/>
        </dgm:presLayoutVars>
      </dgm:prSet>
      <dgm:spPr/>
    </dgm:pt>
    <dgm:pt modelId="{80DD5946-9C86-4A9F-B3DA-D5E01C5316AE}" type="pres">
      <dgm:prSet presAssocID="{0C5B56D2-78D0-4788-8F9E-C879CDCB6AA7}" presName="bgRect" presStyleLbl="bgAccFollowNode1" presStyleIdx="1" presStyleCnt="3"/>
      <dgm:spPr/>
    </dgm:pt>
    <dgm:pt modelId="{754CD17C-6B48-47E1-965C-876F734675CC}" type="pres">
      <dgm:prSet presAssocID="{0166BC8F-32FF-4ECF-B8CA-1CE9F6AEE380}" presName="sibTransNodeCircle" presStyleLbl="alignNode1" presStyleIdx="2" presStyleCnt="6">
        <dgm:presLayoutVars>
          <dgm:chMax val="0"/>
          <dgm:bulletEnabled/>
        </dgm:presLayoutVars>
      </dgm:prSet>
      <dgm:spPr/>
    </dgm:pt>
    <dgm:pt modelId="{391D527A-9448-48ED-AC38-8B0593CC723B}" type="pres">
      <dgm:prSet presAssocID="{0C5B56D2-78D0-4788-8F9E-C879CDCB6AA7}" presName="bottomLine" presStyleLbl="alignNode1" presStyleIdx="3" presStyleCnt="6">
        <dgm:presLayoutVars/>
      </dgm:prSet>
      <dgm:spPr/>
    </dgm:pt>
    <dgm:pt modelId="{C266B27D-0CCB-4D38-96EA-409F3DC03C63}" type="pres">
      <dgm:prSet presAssocID="{0C5B56D2-78D0-4788-8F9E-C879CDCB6AA7}" presName="nodeText" presStyleLbl="bgAccFollowNode1" presStyleIdx="1" presStyleCnt="3">
        <dgm:presLayoutVars>
          <dgm:bulletEnabled val="1"/>
        </dgm:presLayoutVars>
      </dgm:prSet>
      <dgm:spPr/>
    </dgm:pt>
    <dgm:pt modelId="{DDF278BD-B5CE-4816-806A-30B3F5AAB265}" type="pres">
      <dgm:prSet presAssocID="{0166BC8F-32FF-4ECF-B8CA-1CE9F6AEE380}" presName="sibTrans" presStyleCnt="0"/>
      <dgm:spPr/>
    </dgm:pt>
    <dgm:pt modelId="{EBB89F8B-0F0D-4191-AB5A-5D25935E5898}" type="pres">
      <dgm:prSet presAssocID="{7B3079D0-5948-49AB-8E91-D299418A7FD8}" presName="compositeNode" presStyleCnt="0">
        <dgm:presLayoutVars>
          <dgm:bulletEnabled val="1"/>
        </dgm:presLayoutVars>
      </dgm:prSet>
      <dgm:spPr/>
    </dgm:pt>
    <dgm:pt modelId="{A52F1F93-BC23-4EFB-83C2-3EDE6C945406}" type="pres">
      <dgm:prSet presAssocID="{7B3079D0-5948-49AB-8E91-D299418A7FD8}" presName="bgRect" presStyleLbl="bgAccFollowNode1" presStyleIdx="2" presStyleCnt="3"/>
      <dgm:spPr/>
    </dgm:pt>
    <dgm:pt modelId="{31574491-6D36-4B53-9A82-12863CF5D091}" type="pres">
      <dgm:prSet presAssocID="{CD053F35-3705-40C6-95EE-54114604421D}" presName="sibTransNodeCircle" presStyleLbl="alignNode1" presStyleIdx="4" presStyleCnt="6">
        <dgm:presLayoutVars>
          <dgm:chMax val="0"/>
          <dgm:bulletEnabled/>
        </dgm:presLayoutVars>
      </dgm:prSet>
      <dgm:spPr/>
    </dgm:pt>
    <dgm:pt modelId="{C17A74F3-6D07-4122-B4B6-72C88C327162}" type="pres">
      <dgm:prSet presAssocID="{7B3079D0-5948-49AB-8E91-D299418A7FD8}" presName="bottomLine" presStyleLbl="alignNode1" presStyleIdx="5" presStyleCnt="6">
        <dgm:presLayoutVars/>
      </dgm:prSet>
      <dgm:spPr/>
    </dgm:pt>
    <dgm:pt modelId="{05EB84BF-5A9F-4AFA-A5BE-083EC4B243CD}" type="pres">
      <dgm:prSet presAssocID="{7B3079D0-5948-49AB-8E91-D299418A7FD8}" presName="nodeText" presStyleLbl="bgAccFollowNode1" presStyleIdx="2" presStyleCnt="3">
        <dgm:presLayoutVars>
          <dgm:bulletEnabled val="1"/>
        </dgm:presLayoutVars>
      </dgm:prSet>
      <dgm:spPr/>
    </dgm:pt>
  </dgm:ptLst>
  <dgm:cxnLst>
    <dgm:cxn modelId="{65D6521B-ABC7-4F06-A279-BFE5E2B8A0BF}" type="presOf" srcId="{0C5B56D2-78D0-4788-8F9E-C879CDCB6AA7}" destId="{C266B27D-0CCB-4D38-96EA-409F3DC03C63}" srcOrd="1" destOrd="0" presId="urn:microsoft.com/office/officeart/2016/7/layout/BasicLinearProcessNumbered"/>
    <dgm:cxn modelId="{4323C41B-0548-484F-B921-A7BE398C63AB}" type="presOf" srcId="{786E9876-67D0-42AC-B5AA-CDED7779E9C3}" destId="{C266B27D-0CCB-4D38-96EA-409F3DC03C63}" srcOrd="0" destOrd="2" presId="urn:microsoft.com/office/officeart/2016/7/layout/BasicLinearProcessNumbered"/>
    <dgm:cxn modelId="{8CD3A823-D0D1-4742-BDB3-97B296E060E6}" type="presOf" srcId="{2C044DD0-9ADB-4F7F-AF63-3BD1A0D45D55}" destId="{C266B27D-0CCB-4D38-96EA-409F3DC03C63}" srcOrd="0" destOrd="1" presId="urn:microsoft.com/office/officeart/2016/7/layout/BasicLinearProcessNumbered"/>
    <dgm:cxn modelId="{42414128-0A1A-4E36-A746-7EC9AF7F4605}" type="presOf" srcId="{23677B83-1131-46E0-ADC4-E3A4059EAC5F}" destId="{5F7A49BE-9FC7-4051-A3AB-2CB99C61896E}" srcOrd="1" destOrd="0" presId="urn:microsoft.com/office/officeart/2016/7/layout/BasicLinearProcessNumbered"/>
    <dgm:cxn modelId="{B37A8B35-E970-42E9-AABF-B1A1BEC20A9F}" srcId="{0C5B56D2-78D0-4788-8F9E-C879CDCB6AA7}" destId="{2C044DD0-9ADB-4F7F-AF63-3BD1A0D45D55}" srcOrd="0" destOrd="0" parTransId="{4EE62418-BF28-47FE-AC38-E014A864094F}" sibTransId="{EA85D4ED-8CAE-4A98-AC89-760E35973BCB}"/>
    <dgm:cxn modelId="{D094013F-D7D2-4E24-9FB0-7A2442E579A6}" srcId="{0C5B56D2-78D0-4788-8F9E-C879CDCB6AA7}" destId="{786E9876-67D0-42AC-B5AA-CDED7779E9C3}" srcOrd="1" destOrd="0" parTransId="{B3A0E058-546A-4DB0-9E86-B64CE60FB0A6}" sibTransId="{6B021372-CD4B-4158-B3ED-8BC13B235EEE}"/>
    <dgm:cxn modelId="{5D38DC3F-53C9-4DF5-A8AC-801EF95E2123}" srcId="{D80C1F16-A3E6-4442-87B3-F4DB6A47C5B4}" destId="{23677B83-1131-46E0-ADC4-E3A4059EAC5F}" srcOrd="0" destOrd="0" parTransId="{DA8DD752-B119-4699-A6D9-AD730D7E68C8}" sibTransId="{DB31D672-F405-4DC9-9970-442960519FD1}"/>
    <dgm:cxn modelId="{CE718564-6071-44E9-A669-3D66D0C7CB30}" srcId="{7B3079D0-5948-49AB-8E91-D299418A7FD8}" destId="{06E1C442-D7D5-4B6A-B8A4-64C5BB8AC37B}" srcOrd="1" destOrd="0" parTransId="{F0CB6872-D484-4C88-B2B2-B1AC3EEBDBBA}" sibTransId="{142D4CA7-17EF-48D5-A0D8-E91A305222E0}"/>
    <dgm:cxn modelId="{8084A568-A239-4947-9973-4929BB944E22}" type="presOf" srcId="{23677B83-1131-46E0-ADC4-E3A4059EAC5F}" destId="{D221D104-7290-4971-B0EE-08BA0F1E9494}" srcOrd="0" destOrd="0" presId="urn:microsoft.com/office/officeart/2016/7/layout/BasicLinearProcessNumbered"/>
    <dgm:cxn modelId="{651FC669-89EA-4D93-8159-A6D2E2DAB90F}" type="presOf" srcId="{DB31D672-F405-4DC9-9970-442960519FD1}" destId="{CE577486-3726-419A-BD90-06EDABB53703}" srcOrd="0" destOrd="0" presId="urn:microsoft.com/office/officeart/2016/7/layout/BasicLinearProcessNumbered"/>
    <dgm:cxn modelId="{5EAB5071-D7D3-4A6E-B8E0-1F1042190EC8}" type="presOf" srcId="{0C5B56D2-78D0-4788-8F9E-C879CDCB6AA7}" destId="{80DD5946-9C86-4A9F-B3DA-D5E01C5316AE}" srcOrd="0" destOrd="0" presId="urn:microsoft.com/office/officeart/2016/7/layout/BasicLinearProcessNumbered"/>
    <dgm:cxn modelId="{08FBA953-8D74-4E6C-ABC0-E9481B9823A8}" type="presOf" srcId="{D8D237A4-3BC8-45F5-B5EF-8311CA662FD4}" destId="{5F7A49BE-9FC7-4051-A3AB-2CB99C61896E}" srcOrd="0" destOrd="1" presId="urn:microsoft.com/office/officeart/2016/7/layout/BasicLinearProcessNumbered"/>
    <dgm:cxn modelId="{C47EB183-D37F-4A5F-B113-8355D4DC9397}" type="presOf" srcId="{7E39D05D-2E66-46FB-9F0D-17E1A53355AF}" destId="{5F7A49BE-9FC7-4051-A3AB-2CB99C61896E}" srcOrd="0" destOrd="2" presId="urn:microsoft.com/office/officeart/2016/7/layout/BasicLinearProcessNumbered"/>
    <dgm:cxn modelId="{1E7B1888-A724-4F02-8401-BA95D8A38DAD}" type="presOf" srcId="{D80C1F16-A3E6-4442-87B3-F4DB6A47C5B4}" destId="{5EF2F9A1-B911-4332-91F1-F88D207AC3DB}" srcOrd="0" destOrd="0" presId="urn:microsoft.com/office/officeart/2016/7/layout/BasicLinearProcessNumbered"/>
    <dgm:cxn modelId="{7D764C9E-C7B7-4A25-A9CC-382C4A76DD5F}" type="presOf" srcId="{7B3079D0-5948-49AB-8E91-D299418A7FD8}" destId="{05EB84BF-5A9F-4AFA-A5BE-083EC4B243CD}" srcOrd="1" destOrd="0" presId="urn:microsoft.com/office/officeart/2016/7/layout/BasicLinearProcessNumbered"/>
    <dgm:cxn modelId="{98BF68A7-B06D-4335-A446-27D9C71E097B}" type="presOf" srcId="{65047A29-D67A-493D-82B2-39BBF741F945}" destId="{05EB84BF-5A9F-4AFA-A5BE-083EC4B243CD}" srcOrd="0" destOrd="1" presId="urn:microsoft.com/office/officeart/2016/7/layout/BasicLinearProcessNumbered"/>
    <dgm:cxn modelId="{D5623EAD-30AC-4356-9A8A-2ABCD3778AF8}" srcId="{23677B83-1131-46E0-ADC4-E3A4059EAC5F}" destId="{D8D237A4-3BC8-45F5-B5EF-8311CA662FD4}" srcOrd="0" destOrd="0" parTransId="{8223D97E-EED0-4897-819A-1D4CA94EAD9C}" sibTransId="{C37E4AD7-4982-42E9-A9DD-D6F41EE1BDD8}"/>
    <dgm:cxn modelId="{1A17D0B4-8178-4493-8EDB-1CB407E598C7}" type="presOf" srcId="{06E1C442-D7D5-4B6A-B8A4-64C5BB8AC37B}" destId="{05EB84BF-5A9F-4AFA-A5BE-083EC4B243CD}" srcOrd="0" destOrd="2" presId="urn:microsoft.com/office/officeart/2016/7/layout/BasicLinearProcessNumbered"/>
    <dgm:cxn modelId="{5F9FEAD9-F97E-48B5-A106-0A724D4AB29C}" type="presOf" srcId="{0166BC8F-32FF-4ECF-B8CA-1CE9F6AEE380}" destId="{754CD17C-6B48-47E1-965C-876F734675CC}" srcOrd="0" destOrd="0" presId="urn:microsoft.com/office/officeart/2016/7/layout/BasicLinearProcessNumbered"/>
    <dgm:cxn modelId="{F913C4DD-EA0B-4A81-8811-707B4AD8B74C}" type="presOf" srcId="{7B3079D0-5948-49AB-8E91-D299418A7FD8}" destId="{A52F1F93-BC23-4EFB-83C2-3EDE6C945406}" srcOrd="0" destOrd="0" presId="urn:microsoft.com/office/officeart/2016/7/layout/BasicLinearProcessNumbered"/>
    <dgm:cxn modelId="{1F6E61E3-DDEE-48EF-8202-67CA390DEE3C}" type="presOf" srcId="{CD053F35-3705-40C6-95EE-54114604421D}" destId="{31574491-6D36-4B53-9A82-12863CF5D091}" srcOrd="0" destOrd="0" presId="urn:microsoft.com/office/officeart/2016/7/layout/BasicLinearProcessNumbered"/>
    <dgm:cxn modelId="{C473C3E3-532B-4DEE-9A5E-242198DB8BEF}" srcId="{D80C1F16-A3E6-4442-87B3-F4DB6A47C5B4}" destId="{0C5B56D2-78D0-4788-8F9E-C879CDCB6AA7}" srcOrd="1" destOrd="0" parTransId="{8078D2A3-B255-472A-9600-B311776DDC39}" sibTransId="{0166BC8F-32FF-4ECF-B8CA-1CE9F6AEE380}"/>
    <dgm:cxn modelId="{579D17E6-F621-4896-95B3-CD35C4835877}" srcId="{7B3079D0-5948-49AB-8E91-D299418A7FD8}" destId="{65047A29-D67A-493D-82B2-39BBF741F945}" srcOrd="0" destOrd="0" parTransId="{CB2EE341-3CB3-4CD7-B1FE-703634EF6518}" sibTransId="{37B79B21-0EF6-4428-A2CB-AD4F93D70FBA}"/>
    <dgm:cxn modelId="{C4C2DAE9-944D-4620-8089-CDE0850377D9}" srcId="{D80C1F16-A3E6-4442-87B3-F4DB6A47C5B4}" destId="{7B3079D0-5948-49AB-8E91-D299418A7FD8}" srcOrd="2" destOrd="0" parTransId="{9F809A02-D37D-4E55-A24A-38A87209A7DB}" sibTransId="{CD053F35-3705-40C6-95EE-54114604421D}"/>
    <dgm:cxn modelId="{7009D2EC-73D7-4D67-934D-4CAAF9112F47}" srcId="{23677B83-1131-46E0-ADC4-E3A4059EAC5F}" destId="{7E39D05D-2E66-46FB-9F0D-17E1A53355AF}" srcOrd="1" destOrd="0" parTransId="{0759F73D-4955-49CD-9539-47B4DC7CE71F}" sibTransId="{3E4D036F-F9DC-45CC-8B18-19F566E17DF0}"/>
    <dgm:cxn modelId="{F8421AF3-C021-495B-84CA-A7397C9DFE25}" type="presParOf" srcId="{5EF2F9A1-B911-4332-91F1-F88D207AC3DB}" destId="{A3244B1A-2091-439E-9DA3-3F4788725C7F}" srcOrd="0" destOrd="0" presId="urn:microsoft.com/office/officeart/2016/7/layout/BasicLinearProcessNumbered"/>
    <dgm:cxn modelId="{8C3E0E1E-8F9D-41EF-8DE2-32C55118A902}" type="presParOf" srcId="{A3244B1A-2091-439E-9DA3-3F4788725C7F}" destId="{D221D104-7290-4971-B0EE-08BA0F1E9494}" srcOrd="0" destOrd="0" presId="urn:microsoft.com/office/officeart/2016/7/layout/BasicLinearProcessNumbered"/>
    <dgm:cxn modelId="{F446BB9F-752F-4E4F-9FBC-13D8DC1F0E8F}" type="presParOf" srcId="{A3244B1A-2091-439E-9DA3-3F4788725C7F}" destId="{CE577486-3726-419A-BD90-06EDABB53703}" srcOrd="1" destOrd="0" presId="urn:microsoft.com/office/officeart/2016/7/layout/BasicLinearProcessNumbered"/>
    <dgm:cxn modelId="{3F42FB81-5BC4-4FFC-B79A-EF3AA2A95FDF}" type="presParOf" srcId="{A3244B1A-2091-439E-9DA3-3F4788725C7F}" destId="{1BBEAE83-5243-411D-92DF-4DBB2048631D}" srcOrd="2" destOrd="0" presId="urn:microsoft.com/office/officeart/2016/7/layout/BasicLinearProcessNumbered"/>
    <dgm:cxn modelId="{B3D4A46A-4A45-4BE2-A049-E5D777667082}" type="presParOf" srcId="{A3244B1A-2091-439E-9DA3-3F4788725C7F}" destId="{5F7A49BE-9FC7-4051-A3AB-2CB99C61896E}" srcOrd="3" destOrd="0" presId="urn:microsoft.com/office/officeart/2016/7/layout/BasicLinearProcessNumbered"/>
    <dgm:cxn modelId="{D7E80693-FF3F-4405-AB27-1CF7C45C3F25}" type="presParOf" srcId="{5EF2F9A1-B911-4332-91F1-F88D207AC3DB}" destId="{5BD51FEB-2F10-407F-B381-4C811CD4D139}" srcOrd="1" destOrd="0" presId="urn:microsoft.com/office/officeart/2016/7/layout/BasicLinearProcessNumbered"/>
    <dgm:cxn modelId="{867489DB-930C-4CD7-95B8-EDABDC01A519}" type="presParOf" srcId="{5EF2F9A1-B911-4332-91F1-F88D207AC3DB}" destId="{E219E383-88BF-4A6C-984C-6300C2CBB523}" srcOrd="2" destOrd="0" presId="urn:microsoft.com/office/officeart/2016/7/layout/BasicLinearProcessNumbered"/>
    <dgm:cxn modelId="{D930FC2F-B05E-4C3F-854C-23CF3A405638}" type="presParOf" srcId="{E219E383-88BF-4A6C-984C-6300C2CBB523}" destId="{80DD5946-9C86-4A9F-B3DA-D5E01C5316AE}" srcOrd="0" destOrd="0" presId="urn:microsoft.com/office/officeart/2016/7/layout/BasicLinearProcessNumbered"/>
    <dgm:cxn modelId="{CD57C31A-69DD-4553-A70B-7C110FE51433}" type="presParOf" srcId="{E219E383-88BF-4A6C-984C-6300C2CBB523}" destId="{754CD17C-6B48-47E1-965C-876F734675CC}" srcOrd="1" destOrd="0" presId="urn:microsoft.com/office/officeart/2016/7/layout/BasicLinearProcessNumbered"/>
    <dgm:cxn modelId="{65406371-557E-43CD-9F04-93A7304D44D5}" type="presParOf" srcId="{E219E383-88BF-4A6C-984C-6300C2CBB523}" destId="{391D527A-9448-48ED-AC38-8B0593CC723B}" srcOrd="2" destOrd="0" presId="urn:microsoft.com/office/officeart/2016/7/layout/BasicLinearProcessNumbered"/>
    <dgm:cxn modelId="{A35D4EE0-900C-46B8-A507-CD94029AC821}" type="presParOf" srcId="{E219E383-88BF-4A6C-984C-6300C2CBB523}" destId="{C266B27D-0CCB-4D38-96EA-409F3DC03C63}" srcOrd="3" destOrd="0" presId="urn:microsoft.com/office/officeart/2016/7/layout/BasicLinearProcessNumbered"/>
    <dgm:cxn modelId="{84658C46-BCF0-4E57-8838-D1D35DE8E2AC}" type="presParOf" srcId="{5EF2F9A1-B911-4332-91F1-F88D207AC3DB}" destId="{DDF278BD-B5CE-4816-806A-30B3F5AAB265}" srcOrd="3" destOrd="0" presId="urn:microsoft.com/office/officeart/2016/7/layout/BasicLinearProcessNumbered"/>
    <dgm:cxn modelId="{154FAC30-E894-4AFB-8DD5-69EE166E55DC}" type="presParOf" srcId="{5EF2F9A1-B911-4332-91F1-F88D207AC3DB}" destId="{EBB89F8B-0F0D-4191-AB5A-5D25935E5898}" srcOrd="4" destOrd="0" presId="urn:microsoft.com/office/officeart/2016/7/layout/BasicLinearProcessNumbered"/>
    <dgm:cxn modelId="{FA2948BC-09E0-4A16-8141-A967EF4EC6D8}" type="presParOf" srcId="{EBB89F8B-0F0D-4191-AB5A-5D25935E5898}" destId="{A52F1F93-BC23-4EFB-83C2-3EDE6C945406}" srcOrd="0" destOrd="0" presId="urn:microsoft.com/office/officeart/2016/7/layout/BasicLinearProcessNumbered"/>
    <dgm:cxn modelId="{699D99F4-CD0A-46B8-8208-14F901F55EF2}" type="presParOf" srcId="{EBB89F8B-0F0D-4191-AB5A-5D25935E5898}" destId="{31574491-6D36-4B53-9A82-12863CF5D091}" srcOrd="1" destOrd="0" presId="urn:microsoft.com/office/officeart/2016/7/layout/BasicLinearProcessNumbered"/>
    <dgm:cxn modelId="{DBCA1ACE-EB06-4326-A8F7-5045DF7891CB}" type="presParOf" srcId="{EBB89F8B-0F0D-4191-AB5A-5D25935E5898}" destId="{C17A74F3-6D07-4122-B4B6-72C88C327162}" srcOrd="2" destOrd="0" presId="urn:microsoft.com/office/officeart/2016/7/layout/BasicLinearProcessNumbered"/>
    <dgm:cxn modelId="{FA6586A7-1041-4865-9256-909D25FF9560}" type="presParOf" srcId="{EBB89F8B-0F0D-4191-AB5A-5D25935E5898}" destId="{05EB84BF-5A9F-4AFA-A5BE-083EC4B243CD}"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EE38AA6-B1BD-4C1B-A4F8-00386117773B}"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762A4CB6-3346-46A0-8384-0E6D1271E5DD}">
      <dgm:prSet/>
      <dgm:spPr/>
      <dgm:t>
        <a:bodyPr/>
        <a:lstStyle/>
        <a:p>
          <a:pPr>
            <a:lnSpc>
              <a:spcPct val="100000"/>
            </a:lnSpc>
            <a:defRPr b="1"/>
          </a:pPr>
          <a:r>
            <a:rPr lang="en-US"/>
            <a:t>Empowering Decision-Making with Data:</a:t>
          </a:r>
        </a:p>
      </dgm:t>
    </dgm:pt>
    <dgm:pt modelId="{E6B1056F-DBA7-4947-B6A6-DD2DA9068600}" type="parTrans" cxnId="{D40645BB-C890-4819-890A-63A1BA315D83}">
      <dgm:prSet/>
      <dgm:spPr/>
      <dgm:t>
        <a:bodyPr/>
        <a:lstStyle/>
        <a:p>
          <a:endParaRPr lang="en-US"/>
        </a:p>
      </dgm:t>
    </dgm:pt>
    <dgm:pt modelId="{9FFA189A-81A0-4311-8503-F27E623A42B5}" type="sibTrans" cxnId="{D40645BB-C890-4819-890A-63A1BA315D83}">
      <dgm:prSet/>
      <dgm:spPr/>
      <dgm:t>
        <a:bodyPr/>
        <a:lstStyle/>
        <a:p>
          <a:endParaRPr lang="en-US"/>
        </a:p>
      </dgm:t>
    </dgm:pt>
    <dgm:pt modelId="{6181FA08-A0C1-4EB7-8D59-557936861848}">
      <dgm:prSet/>
      <dgm:spPr/>
      <dgm:t>
        <a:bodyPr/>
        <a:lstStyle/>
        <a:p>
          <a:pPr>
            <a:lnSpc>
              <a:spcPct val="100000"/>
            </a:lnSpc>
          </a:pPr>
          <a:r>
            <a:rPr lang="en-US"/>
            <a:t>Successful companies leverage data and information to respond quickly to market changes and opportunities, enabling analysts and managers to make informed decisions.</a:t>
          </a:r>
        </a:p>
      </dgm:t>
    </dgm:pt>
    <dgm:pt modelId="{A1B4ED23-325B-410D-AB8D-1A6F0F9EBEC9}" type="parTrans" cxnId="{749051E7-D079-42A7-867C-A0B502D81FED}">
      <dgm:prSet/>
      <dgm:spPr/>
      <dgm:t>
        <a:bodyPr/>
        <a:lstStyle/>
        <a:p>
          <a:endParaRPr lang="en-US"/>
        </a:p>
      </dgm:t>
    </dgm:pt>
    <dgm:pt modelId="{D5530926-AAB2-4248-AB19-AE517BEDE20A}" type="sibTrans" cxnId="{749051E7-D079-42A7-867C-A0B502D81FED}">
      <dgm:prSet/>
      <dgm:spPr/>
      <dgm:t>
        <a:bodyPr/>
        <a:lstStyle/>
        <a:p>
          <a:endParaRPr lang="en-US"/>
        </a:p>
      </dgm:t>
    </dgm:pt>
    <dgm:pt modelId="{D483366F-1E77-4809-80ED-B77BB487EC4D}">
      <dgm:prSet/>
      <dgm:spPr/>
      <dgm:t>
        <a:bodyPr/>
        <a:lstStyle/>
        <a:p>
          <a:pPr>
            <a:lnSpc>
              <a:spcPct val="100000"/>
            </a:lnSpc>
          </a:pPr>
          <a:r>
            <a:rPr lang="en-US"/>
            <a:t>Tools like SQL and query-by-example (QBE) facilitate access to corporate data, allowing users to analyze information and gain insights for better decision-making.</a:t>
          </a:r>
        </a:p>
      </dgm:t>
    </dgm:pt>
    <dgm:pt modelId="{D3F672FF-0480-427E-A3CC-266ED47C5F61}" type="parTrans" cxnId="{AD74BEE4-BFFB-48F8-B843-C441147CBC17}">
      <dgm:prSet/>
      <dgm:spPr/>
      <dgm:t>
        <a:bodyPr/>
        <a:lstStyle/>
        <a:p>
          <a:endParaRPr lang="en-US"/>
        </a:p>
      </dgm:t>
    </dgm:pt>
    <dgm:pt modelId="{8C889C16-387B-41ED-B46A-96DEF99F4DA8}" type="sibTrans" cxnId="{AD74BEE4-BFFB-48F8-B843-C441147CBC17}">
      <dgm:prSet/>
      <dgm:spPr/>
      <dgm:t>
        <a:bodyPr/>
        <a:lstStyle/>
        <a:p>
          <a:endParaRPr lang="en-US"/>
        </a:p>
      </dgm:t>
    </dgm:pt>
    <dgm:pt modelId="{16CCFDEE-E9A0-4063-827F-55ADDB3AF323}">
      <dgm:prSet/>
      <dgm:spPr/>
      <dgm:t>
        <a:bodyPr/>
        <a:lstStyle/>
        <a:p>
          <a:pPr>
            <a:lnSpc>
              <a:spcPct val="100000"/>
            </a:lnSpc>
            <a:defRPr b="1"/>
          </a:pPr>
          <a:r>
            <a:rPr lang="en-US"/>
            <a:t>Building Data Warehouses for Enhanced Data Management:</a:t>
          </a:r>
        </a:p>
      </dgm:t>
    </dgm:pt>
    <dgm:pt modelId="{06730F8B-46C0-4923-A14A-C4801EC3E018}" type="parTrans" cxnId="{0FE2FAEC-D056-4B55-8460-3053D05890EA}">
      <dgm:prSet/>
      <dgm:spPr/>
      <dgm:t>
        <a:bodyPr/>
        <a:lstStyle/>
        <a:p>
          <a:endParaRPr lang="en-US"/>
        </a:p>
      </dgm:t>
    </dgm:pt>
    <dgm:pt modelId="{47D3E85A-BBFF-4D2F-AA4A-26F38642B436}" type="sibTrans" cxnId="{0FE2FAEC-D056-4B55-8460-3053D05890EA}">
      <dgm:prSet/>
      <dgm:spPr/>
      <dgm:t>
        <a:bodyPr/>
        <a:lstStyle/>
        <a:p>
          <a:endParaRPr lang="en-US"/>
        </a:p>
      </dgm:t>
    </dgm:pt>
    <dgm:pt modelId="{72CA277E-EFA3-4E0E-96E3-4160D52B834A}">
      <dgm:prSet/>
      <dgm:spPr/>
      <dgm:t>
        <a:bodyPr/>
        <a:lstStyle/>
        <a:p>
          <a:pPr>
            <a:lnSpc>
              <a:spcPct val="100000"/>
            </a:lnSpc>
          </a:pPr>
          <a:r>
            <a:rPr lang="en-US"/>
            <a:t>Organizations establish data warehouses and data marts to address challenges related to data organization, query complexity, and database performance.</a:t>
          </a:r>
        </a:p>
      </dgm:t>
    </dgm:pt>
    <dgm:pt modelId="{DBC4411D-104C-4E3C-A78A-D22E6E0CA255}" type="parTrans" cxnId="{F1800270-B079-4ECC-A4C1-7B19D017B930}">
      <dgm:prSet/>
      <dgm:spPr/>
      <dgm:t>
        <a:bodyPr/>
        <a:lstStyle/>
        <a:p>
          <a:endParaRPr lang="en-US"/>
        </a:p>
      </dgm:t>
    </dgm:pt>
    <dgm:pt modelId="{115C9A2B-9FF9-49C8-93D0-2E39B14CACC5}" type="sibTrans" cxnId="{F1800270-B079-4ECC-A4C1-7B19D017B930}">
      <dgm:prSet/>
      <dgm:spPr/>
      <dgm:t>
        <a:bodyPr/>
        <a:lstStyle/>
        <a:p>
          <a:endParaRPr lang="en-US"/>
        </a:p>
      </dgm:t>
    </dgm:pt>
    <dgm:pt modelId="{5AE20CC0-3FD0-4B23-8A7A-004FBBC2AE22}">
      <dgm:prSet/>
      <dgm:spPr/>
      <dgm:t>
        <a:bodyPr/>
        <a:lstStyle/>
        <a:p>
          <a:pPr>
            <a:lnSpc>
              <a:spcPct val="100000"/>
            </a:lnSpc>
          </a:pPr>
          <a:r>
            <a:rPr lang="en-US"/>
            <a:t>Data warehouses provide a structured and optimized environment for accessing and analyzing large datasets, improving efficiency and reducing processing time.</a:t>
          </a:r>
        </a:p>
      </dgm:t>
    </dgm:pt>
    <dgm:pt modelId="{2C804B4C-85F7-4FD8-AE83-D0965B7E46F2}" type="parTrans" cxnId="{9C1DDE58-C138-41CF-8962-81CAFFBDD268}">
      <dgm:prSet/>
      <dgm:spPr/>
      <dgm:t>
        <a:bodyPr/>
        <a:lstStyle/>
        <a:p>
          <a:endParaRPr lang="en-US"/>
        </a:p>
      </dgm:t>
    </dgm:pt>
    <dgm:pt modelId="{B9BEF9F1-AE9C-42A1-BD82-FBC5C6D7E13B}" type="sibTrans" cxnId="{9C1DDE58-C138-41CF-8962-81CAFFBDD268}">
      <dgm:prSet/>
      <dgm:spPr/>
      <dgm:t>
        <a:bodyPr/>
        <a:lstStyle/>
        <a:p>
          <a:endParaRPr lang="en-US"/>
        </a:p>
      </dgm:t>
    </dgm:pt>
    <dgm:pt modelId="{0F80A045-53B0-4440-9DAF-49D1601E6A64}">
      <dgm:prSet/>
      <dgm:spPr/>
      <dgm:t>
        <a:bodyPr/>
        <a:lstStyle/>
        <a:p>
          <a:pPr>
            <a:lnSpc>
              <a:spcPct val="100000"/>
            </a:lnSpc>
            <a:defRPr b="1"/>
          </a:pPr>
          <a:r>
            <a:rPr lang="en-US"/>
            <a:t>Utilizing Tools for Efficient Data Access and Analysis:</a:t>
          </a:r>
        </a:p>
      </dgm:t>
    </dgm:pt>
    <dgm:pt modelId="{E2BE8CBF-0F9B-4599-9864-0B831DEC2BBF}" type="parTrans" cxnId="{5AD294B5-9743-4B43-B4F9-557DC6553CAA}">
      <dgm:prSet/>
      <dgm:spPr/>
      <dgm:t>
        <a:bodyPr/>
        <a:lstStyle/>
        <a:p>
          <a:endParaRPr lang="en-US"/>
        </a:p>
      </dgm:t>
    </dgm:pt>
    <dgm:pt modelId="{D04C87E9-5AC6-4E8F-AF71-61D6652A98C3}" type="sibTrans" cxnId="{5AD294B5-9743-4B43-B4F9-557DC6553CAA}">
      <dgm:prSet/>
      <dgm:spPr/>
      <dgm:t>
        <a:bodyPr/>
        <a:lstStyle/>
        <a:p>
          <a:endParaRPr lang="en-US"/>
        </a:p>
      </dgm:t>
    </dgm:pt>
    <dgm:pt modelId="{B6E9B4FC-72D5-4B69-B5F0-EA7966323FA7}">
      <dgm:prSet/>
      <dgm:spPr/>
      <dgm:t>
        <a:bodyPr/>
        <a:lstStyle/>
        <a:p>
          <a:pPr>
            <a:lnSpc>
              <a:spcPct val="100000"/>
            </a:lnSpc>
          </a:pPr>
          <a:r>
            <a:rPr lang="en-US"/>
            <a:t>Companies deploy various tools and technologies to enhance user access, analysis, and querying of data within data warehouses and data marts.</a:t>
          </a:r>
        </a:p>
      </dgm:t>
    </dgm:pt>
    <dgm:pt modelId="{5A03265F-A4B7-43A6-8469-C7DC8C5C9E33}" type="parTrans" cxnId="{94CDDC4B-5569-4E0E-9E04-E5DB5B1E6406}">
      <dgm:prSet/>
      <dgm:spPr/>
      <dgm:t>
        <a:bodyPr/>
        <a:lstStyle/>
        <a:p>
          <a:endParaRPr lang="en-US"/>
        </a:p>
      </dgm:t>
    </dgm:pt>
    <dgm:pt modelId="{5F677598-CAE7-48F2-AEBD-B0728A7AC1A0}" type="sibTrans" cxnId="{94CDDC4B-5569-4E0E-9E04-E5DB5B1E6406}">
      <dgm:prSet/>
      <dgm:spPr/>
      <dgm:t>
        <a:bodyPr/>
        <a:lstStyle/>
        <a:p>
          <a:endParaRPr lang="en-US"/>
        </a:p>
      </dgm:t>
    </dgm:pt>
    <dgm:pt modelId="{DB40C403-044D-4AF0-AC5C-3970E6BE5EEF}">
      <dgm:prSet/>
      <dgm:spPr/>
      <dgm:t>
        <a:bodyPr/>
        <a:lstStyle/>
        <a:p>
          <a:pPr>
            <a:lnSpc>
              <a:spcPct val="100000"/>
            </a:lnSpc>
          </a:pPr>
          <a:r>
            <a:rPr lang="en-US"/>
            <a:t>These tools streamline data retrieval processes and improve overall usability, contributing to more effective decision-making and business intelligence.</a:t>
          </a:r>
        </a:p>
      </dgm:t>
    </dgm:pt>
    <dgm:pt modelId="{05A8169A-D946-4A5C-A9BD-A4DB0ED0DAA0}" type="parTrans" cxnId="{4F832CAD-C873-4F9D-B715-A79EAAB92418}">
      <dgm:prSet/>
      <dgm:spPr/>
      <dgm:t>
        <a:bodyPr/>
        <a:lstStyle/>
        <a:p>
          <a:endParaRPr lang="en-US"/>
        </a:p>
      </dgm:t>
    </dgm:pt>
    <dgm:pt modelId="{BE6CCCA4-960F-4283-A6CA-886FE62C50F5}" type="sibTrans" cxnId="{4F832CAD-C873-4F9D-B715-A79EAAB92418}">
      <dgm:prSet/>
      <dgm:spPr/>
      <dgm:t>
        <a:bodyPr/>
        <a:lstStyle/>
        <a:p>
          <a:endParaRPr lang="en-US"/>
        </a:p>
      </dgm:t>
    </dgm:pt>
    <dgm:pt modelId="{6D26A009-1F8B-44B6-B603-E82C6A588556}" type="pres">
      <dgm:prSet presAssocID="{3EE38AA6-B1BD-4C1B-A4F8-00386117773B}" presName="root" presStyleCnt="0">
        <dgm:presLayoutVars>
          <dgm:dir/>
          <dgm:resizeHandles val="exact"/>
        </dgm:presLayoutVars>
      </dgm:prSet>
      <dgm:spPr/>
    </dgm:pt>
    <dgm:pt modelId="{4F2F605F-EC7A-4355-84D0-1B4D871653C6}" type="pres">
      <dgm:prSet presAssocID="{762A4CB6-3346-46A0-8384-0E6D1271E5DD}" presName="compNode" presStyleCnt="0"/>
      <dgm:spPr/>
    </dgm:pt>
    <dgm:pt modelId="{ECDD02B7-0E78-42D2-BADC-FA51CE723968}" type="pres">
      <dgm:prSet presAssocID="{762A4CB6-3346-46A0-8384-0E6D1271E5D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siness Growth"/>
        </a:ext>
      </dgm:extLst>
    </dgm:pt>
    <dgm:pt modelId="{3862B957-DC8C-4C57-9B5C-EFE9A446477C}" type="pres">
      <dgm:prSet presAssocID="{762A4CB6-3346-46A0-8384-0E6D1271E5DD}" presName="iconSpace" presStyleCnt="0"/>
      <dgm:spPr/>
    </dgm:pt>
    <dgm:pt modelId="{1C8675FE-42C5-4F7D-9061-1A06CA31872C}" type="pres">
      <dgm:prSet presAssocID="{762A4CB6-3346-46A0-8384-0E6D1271E5DD}" presName="parTx" presStyleLbl="revTx" presStyleIdx="0" presStyleCnt="6">
        <dgm:presLayoutVars>
          <dgm:chMax val="0"/>
          <dgm:chPref val="0"/>
        </dgm:presLayoutVars>
      </dgm:prSet>
      <dgm:spPr/>
    </dgm:pt>
    <dgm:pt modelId="{D2240F80-A2DE-4B7C-80F7-6570E63A270E}" type="pres">
      <dgm:prSet presAssocID="{762A4CB6-3346-46A0-8384-0E6D1271E5DD}" presName="txSpace" presStyleCnt="0"/>
      <dgm:spPr/>
    </dgm:pt>
    <dgm:pt modelId="{C450FF2A-7C1D-4D26-98E4-D691A4D7C9D8}" type="pres">
      <dgm:prSet presAssocID="{762A4CB6-3346-46A0-8384-0E6D1271E5DD}" presName="desTx" presStyleLbl="revTx" presStyleIdx="1" presStyleCnt="6">
        <dgm:presLayoutVars/>
      </dgm:prSet>
      <dgm:spPr/>
    </dgm:pt>
    <dgm:pt modelId="{9641FD84-AB55-4CC6-985A-E1D28C917D63}" type="pres">
      <dgm:prSet presAssocID="{9FFA189A-81A0-4311-8503-F27E623A42B5}" presName="sibTrans" presStyleCnt="0"/>
      <dgm:spPr/>
    </dgm:pt>
    <dgm:pt modelId="{4015B277-68DC-42ED-84A1-CE03D5C1A9F7}" type="pres">
      <dgm:prSet presAssocID="{16CCFDEE-E9A0-4063-827F-55ADDB3AF323}" presName="compNode" presStyleCnt="0"/>
      <dgm:spPr/>
    </dgm:pt>
    <dgm:pt modelId="{BBA43F30-CD9B-4E4F-B52A-1093CDA33A3A}" type="pres">
      <dgm:prSet presAssocID="{16CCFDEE-E9A0-4063-827F-55ADDB3AF32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se de Dados"/>
        </a:ext>
      </dgm:extLst>
    </dgm:pt>
    <dgm:pt modelId="{7E7EF05B-AEFD-4776-9231-7083EEDC1881}" type="pres">
      <dgm:prSet presAssocID="{16CCFDEE-E9A0-4063-827F-55ADDB3AF323}" presName="iconSpace" presStyleCnt="0"/>
      <dgm:spPr/>
    </dgm:pt>
    <dgm:pt modelId="{BE493E52-AAE6-4247-B541-74DB830F5B64}" type="pres">
      <dgm:prSet presAssocID="{16CCFDEE-E9A0-4063-827F-55ADDB3AF323}" presName="parTx" presStyleLbl="revTx" presStyleIdx="2" presStyleCnt="6">
        <dgm:presLayoutVars>
          <dgm:chMax val="0"/>
          <dgm:chPref val="0"/>
        </dgm:presLayoutVars>
      </dgm:prSet>
      <dgm:spPr/>
    </dgm:pt>
    <dgm:pt modelId="{363A6B4A-4296-4290-9F32-719989B8B5A1}" type="pres">
      <dgm:prSet presAssocID="{16CCFDEE-E9A0-4063-827F-55ADDB3AF323}" presName="txSpace" presStyleCnt="0"/>
      <dgm:spPr/>
    </dgm:pt>
    <dgm:pt modelId="{2E9503D7-7A0D-46B6-9215-8BBCAAA557E5}" type="pres">
      <dgm:prSet presAssocID="{16CCFDEE-E9A0-4063-827F-55ADDB3AF323}" presName="desTx" presStyleLbl="revTx" presStyleIdx="3" presStyleCnt="6">
        <dgm:presLayoutVars/>
      </dgm:prSet>
      <dgm:spPr/>
    </dgm:pt>
    <dgm:pt modelId="{9743FF32-AE32-4B39-8909-C1228D526900}" type="pres">
      <dgm:prSet presAssocID="{47D3E85A-BBFF-4D2F-AA4A-26F38642B436}" presName="sibTrans" presStyleCnt="0"/>
      <dgm:spPr/>
    </dgm:pt>
    <dgm:pt modelId="{2940B40B-E8C3-4B44-9C13-FF2F4D366CC7}" type="pres">
      <dgm:prSet presAssocID="{0F80A045-53B0-4440-9DAF-49D1601E6A64}" presName="compNode" presStyleCnt="0"/>
      <dgm:spPr/>
    </dgm:pt>
    <dgm:pt modelId="{D05A46A9-F1B2-48BA-98B2-DFA1A988337A}" type="pres">
      <dgm:prSet presAssocID="{0F80A045-53B0-4440-9DAF-49D1601E6A6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Engrenagens"/>
        </a:ext>
      </dgm:extLst>
    </dgm:pt>
    <dgm:pt modelId="{A890232D-64BB-413C-9156-F80B82B1C4EE}" type="pres">
      <dgm:prSet presAssocID="{0F80A045-53B0-4440-9DAF-49D1601E6A64}" presName="iconSpace" presStyleCnt="0"/>
      <dgm:spPr/>
    </dgm:pt>
    <dgm:pt modelId="{F89F2821-AA08-4913-810A-3A69C7EC77F2}" type="pres">
      <dgm:prSet presAssocID="{0F80A045-53B0-4440-9DAF-49D1601E6A64}" presName="parTx" presStyleLbl="revTx" presStyleIdx="4" presStyleCnt="6">
        <dgm:presLayoutVars>
          <dgm:chMax val="0"/>
          <dgm:chPref val="0"/>
        </dgm:presLayoutVars>
      </dgm:prSet>
      <dgm:spPr/>
    </dgm:pt>
    <dgm:pt modelId="{7DF9B80D-B0B4-43D4-87A2-73EB89FBB5C8}" type="pres">
      <dgm:prSet presAssocID="{0F80A045-53B0-4440-9DAF-49D1601E6A64}" presName="txSpace" presStyleCnt="0"/>
      <dgm:spPr/>
    </dgm:pt>
    <dgm:pt modelId="{03B213B5-4A46-4906-A1E8-033AF1BE1EEE}" type="pres">
      <dgm:prSet presAssocID="{0F80A045-53B0-4440-9DAF-49D1601E6A64}" presName="desTx" presStyleLbl="revTx" presStyleIdx="5" presStyleCnt="6">
        <dgm:presLayoutVars/>
      </dgm:prSet>
      <dgm:spPr/>
    </dgm:pt>
  </dgm:ptLst>
  <dgm:cxnLst>
    <dgm:cxn modelId="{908E400C-B9BA-4714-AC34-749EBF2C7969}" type="presOf" srcId="{3EE38AA6-B1BD-4C1B-A4F8-00386117773B}" destId="{6D26A009-1F8B-44B6-B603-E82C6A588556}" srcOrd="0" destOrd="0" presId="urn:microsoft.com/office/officeart/2018/2/layout/IconLabelDescriptionList"/>
    <dgm:cxn modelId="{FC665C27-FDB5-4D2E-9D7F-7637234E5F98}" type="presOf" srcId="{6181FA08-A0C1-4EB7-8D59-557936861848}" destId="{C450FF2A-7C1D-4D26-98E4-D691A4D7C9D8}" srcOrd="0" destOrd="0" presId="urn:microsoft.com/office/officeart/2018/2/layout/IconLabelDescriptionList"/>
    <dgm:cxn modelId="{96162A28-7C4A-4EF5-81C0-F9568579BF30}" type="presOf" srcId="{DB40C403-044D-4AF0-AC5C-3970E6BE5EEF}" destId="{03B213B5-4A46-4906-A1E8-033AF1BE1EEE}" srcOrd="0" destOrd="1" presId="urn:microsoft.com/office/officeart/2018/2/layout/IconLabelDescriptionList"/>
    <dgm:cxn modelId="{3DD6B23C-6142-49F7-9AAE-D8162354C1D8}" type="presOf" srcId="{72CA277E-EFA3-4E0E-96E3-4160D52B834A}" destId="{2E9503D7-7A0D-46B6-9215-8BBCAAA557E5}" srcOrd="0" destOrd="0" presId="urn:microsoft.com/office/officeart/2018/2/layout/IconLabelDescriptionList"/>
    <dgm:cxn modelId="{22034D5B-E338-4763-816C-6706D55867C4}" type="presOf" srcId="{0F80A045-53B0-4440-9DAF-49D1601E6A64}" destId="{F89F2821-AA08-4913-810A-3A69C7EC77F2}" srcOrd="0" destOrd="0" presId="urn:microsoft.com/office/officeart/2018/2/layout/IconLabelDescriptionList"/>
    <dgm:cxn modelId="{94CDDC4B-5569-4E0E-9E04-E5DB5B1E6406}" srcId="{0F80A045-53B0-4440-9DAF-49D1601E6A64}" destId="{B6E9B4FC-72D5-4B69-B5F0-EA7966323FA7}" srcOrd="0" destOrd="0" parTransId="{5A03265F-A4B7-43A6-8469-C7DC8C5C9E33}" sibTransId="{5F677598-CAE7-48F2-AEBD-B0728A7AC1A0}"/>
    <dgm:cxn modelId="{F1800270-B079-4ECC-A4C1-7B19D017B930}" srcId="{16CCFDEE-E9A0-4063-827F-55ADDB3AF323}" destId="{72CA277E-EFA3-4E0E-96E3-4160D52B834A}" srcOrd="0" destOrd="0" parTransId="{DBC4411D-104C-4E3C-A78A-D22E6E0CA255}" sibTransId="{115C9A2B-9FF9-49C8-93D0-2E39B14CACC5}"/>
    <dgm:cxn modelId="{14EA7A74-8785-4651-AC62-0CDFB16DF158}" type="presOf" srcId="{D483366F-1E77-4809-80ED-B77BB487EC4D}" destId="{C450FF2A-7C1D-4D26-98E4-D691A4D7C9D8}" srcOrd="0" destOrd="1" presId="urn:microsoft.com/office/officeart/2018/2/layout/IconLabelDescriptionList"/>
    <dgm:cxn modelId="{9C1DDE58-C138-41CF-8962-81CAFFBDD268}" srcId="{16CCFDEE-E9A0-4063-827F-55ADDB3AF323}" destId="{5AE20CC0-3FD0-4B23-8A7A-004FBBC2AE22}" srcOrd="1" destOrd="0" parTransId="{2C804B4C-85F7-4FD8-AE83-D0965B7E46F2}" sibTransId="{B9BEF9F1-AE9C-42A1-BD82-FBC5C6D7E13B}"/>
    <dgm:cxn modelId="{4F832CAD-C873-4F9D-B715-A79EAAB92418}" srcId="{0F80A045-53B0-4440-9DAF-49D1601E6A64}" destId="{DB40C403-044D-4AF0-AC5C-3970E6BE5EEF}" srcOrd="1" destOrd="0" parTransId="{05A8169A-D946-4A5C-A9BD-A4DB0ED0DAA0}" sibTransId="{BE6CCCA4-960F-4283-A6CA-886FE62C50F5}"/>
    <dgm:cxn modelId="{5AD294B5-9743-4B43-B4F9-557DC6553CAA}" srcId="{3EE38AA6-B1BD-4C1B-A4F8-00386117773B}" destId="{0F80A045-53B0-4440-9DAF-49D1601E6A64}" srcOrd="2" destOrd="0" parTransId="{E2BE8CBF-0F9B-4599-9864-0B831DEC2BBF}" sibTransId="{D04C87E9-5AC6-4E8F-AF71-61D6652A98C3}"/>
    <dgm:cxn modelId="{D40645BB-C890-4819-890A-63A1BA315D83}" srcId="{3EE38AA6-B1BD-4C1B-A4F8-00386117773B}" destId="{762A4CB6-3346-46A0-8384-0E6D1271E5DD}" srcOrd="0" destOrd="0" parTransId="{E6B1056F-DBA7-4947-B6A6-DD2DA9068600}" sibTransId="{9FFA189A-81A0-4311-8503-F27E623A42B5}"/>
    <dgm:cxn modelId="{7DD077BE-94A6-4BF1-93FE-D8ED5C3C09B7}" type="presOf" srcId="{762A4CB6-3346-46A0-8384-0E6D1271E5DD}" destId="{1C8675FE-42C5-4F7D-9061-1A06CA31872C}" srcOrd="0" destOrd="0" presId="urn:microsoft.com/office/officeart/2018/2/layout/IconLabelDescriptionList"/>
    <dgm:cxn modelId="{DD45E1C7-FE3A-4D5C-AB88-95D85A07330E}" type="presOf" srcId="{16CCFDEE-E9A0-4063-827F-55ADDB3AF323}" destId="{BE493E52-AAE6-4247-B541-74DB830F5B64}" srcOrd="0" destOrd="0" presId="urn:microsoft.com/office/officeart/2018/2/layout/IconLabelDescriptionList"/>
    <dgm:cxn modelId="{5D88B5CB-3997-40B0-88CA-9CC85008ABCD}" type="presOf" srcId="{B6E9B4FC-72D5-4B69-B5F0-EA7966323FA7}" destId="{03B213B5-4A46-4906-A1E8-033AF1BE1EEE}" srcOrd="0" destOrd="0" presId="urn:microsoft.com/office/officeart/2018/2/layout/IconLabelDescriptionList"/>
    <dgm:cxn modelId="{92E799D5-A05F-4E80-A8E4-9F0E9AFB2300}" type="presOf" srcId="{5AE20CC0-3FD0-4B23-8A7A-004FBBC2AE22}" destId="{2E9503D7-7A0D-46B6-9215-8BBCAAA557E5}" srcOrd="0" destOrd="1" presId="urn:microsoft.com/office/officeart/2018/2/layout/IconLabelDescriptionList"/>
    <dgm:cxn modelId="{AD74BEE4-BFFB-48F8-B843-C441147CBC17}" srcId="{762A4CB6-3346-46A0-8384-0E6D1271E5DD}" destId="{D483366F-1E77-4809-80ED-B77BB487EC4D}" srcOrd="1" destOrd="0" parTransId="{D3F672FF-0480-427E-A3CC-266ED47C5F61}" sibTransId="{8C889C16-387B-41ED-B46A-96DEF99F4DA8}"/>
    <dgm:cxn modelId="{749051E7-D079-42A7-867C-A0B502D81FED}" srcId="{762A4CB6-3346-46A0-8384-0E6D1271E5DD}" destId="{6181FA08-A0C1-4EB7-8D59-557936861848}" srcOrd="0" destOrd="0" parTransId="{A1B4ED23-325B-410D-AB8D-1A6F0F9EBEC9}" sibTransId="{D5530926-AAB2-4248-AB19-AE517BEDE20A}"/>
    <dgm:cxn modelId="{0FE2FAEC-D056-4B55-8460-3053D05890EA}" srcId="{3EE38AA6-B1BD-4C1B-A4F8-00386117773B}" destId="{16CCFDEE-E9A0-4063-827F-55ADDB3AF323}" srcOrd="1" destOrd="0" parTransId="{06730F8B-46C0-4923-A14A-C4801EC3E018}" sibTransId="{47D3E85A-BBFF-4D2F-AA4A-26F38642B436}"/>
    <dgm:cxn modelId="{CA6C6003-17DC-4D77-82B4-0118E5A74C75}" type="presParOf" srcId="{6D26A009-1F8B-44B6-B603-E82C6A588556}" destId="{4F2F605F-EC7A-4355-84D0-1B4D871653C6}" srcOrd="0" destOrd="0" presId="urn:microsoft.com/office/officeart/2018/2/layout/IconLabelDescriptionList"/>
    <dgm:cxn modelId="{3F2A811A-7436-45F0-8A09-CA18AE933A60}" type="presParOf" srcId="{4F2F605F-EC7A-4355-84D0-1B4D871653C6}" destId="{ECDD02B7-0E78-42D2-BADC-FA51CE723968}" srcOrd="0" destOrd="0" presId="urn:microsoft.com/office/officeart/2018/2/layout/IconLabelDescriptionList"/>
    <dgm:cxn modelId="{2B48B792-2070-4517-9C18-6C52663A5052}" type="presParOf" srcId="{4F2F605F-EC7A-4355-84D0-1B4D871653C6}" destId="{3862B957-DC8C-4C57-9B5C-EFE9A446477C}" srcOrd="1" destOrd="0" presId="urn:microsoft.com/office/officeart/2018/2/layout/IconLabelDescriptionList"/>
    <dgm:cxn modelId="{4C1E66D0-D3C3-468E-AC33-A218088D6774}" type="presParOf" srcId="{4F2F605F-EC7A-4355-84D0-1B4D871653C6}" destId="{1C8675FE-42C5-4F7D-9061-1A06CA31872C}" srcOrd="2" destOrd="0" presId="urn:microsoft.com/office/officeart/2018/2/layout/IconLabelDescriptionList"/>
    <dgm:cxn modelId="{23A15E0F-CBC6-47DA-AA0F-58694DF8419A}" type="presParOf" srcId="{4F2F605F-EC7A-4355-84D0-1B4D871653C6}" destId="{D2240F80-A2DE-4B7C-80F7-6570E63A270E}" srcOrd="3" destOrd="0" presId="urn:microsoft.com/office/officeart/2018/2/layout/IconLabelDescriptionList"/>
    <dgm:cxn modelId="{94F0D448-1061-4621-BDB2-9316D57172F2}" type="presParOf" srcId="{4F2F605F-EC7A-4355-84D0-1B4D871653C6}" destId="{C450FF2A-7C1D-4D26-98E4-D691A4D7C9D8}" srcOrd="4" destOrd="0" presId="urn:microsoft.com/office/officeart/2018/2/layout/IconLabelDescriptionList"/>
    <dgm:cxn modelId="{2B4218F0-7730-4359-99F5-1795EA66B182}" type="presParOf" srcId="{6D26A009-1F8B-44B6-B603-E82C6A588556}" destId="{9641FD84-AB55-4CC6-985A-E1D28C917D63}" srcOrd="1" destOrd="0" presId="urn:microsoft.com/office/officeart/2018/2/layout/IconLabelDescriptionList"/>
    <dgm:cxn modelId="{C8B29B16-4D42-4FAE-AF7B-44967EBF25E8}" type="presParOf" srcId="{6D26A009-1F8B-44B6-B603-E82C6A588556}" destId="{4015B277-68DC-42ED-84A1-CE03D5C1A9F7}" srcOrd="2" destOrd="0" presId="urn:microsoft.com/office/officeart/2018/2/layout/IconLabelDescriptionList"/>
    <dgm:cxn modelId="{72C2FC54-58E6-4C45-B279-E82AB9A9DFC0}" type="presParOf" srcId="{4015B277-68DC-42ED-84A1-CE03D5C1A9F7}" destId="{BBA43F30-CD9B-4E4F-B52A-1093CDA33A3A}" srcOrd="0" destOrd="0" presId="urn:microsoft.com/office/officeart/2018/2/layout/IconLabelDescriptionList"/>
    <dgm:cxn modelId="{7FE30DD7-7721-4EBC-856F-7E18CDC76068}" type="presParOf" srcId="{4015B277-68DC-42ED-84A1-CE03D5C1A9F7}" destId="{7E7EF05B-AEFD-4776-9231-7083EEDC1881}" srcOrd="1" destOrd="0" presId="urn:microsoft.com/office/officeart/2018/2/layout/IconLabelDescriptionList"/>
    <dgm:cxn modelId="{268A23E7-7BEE-478A-ACBF-5F463DDF35CD}" type="presParOf" srcId="{4015B277-68DC-42ED-84A1-CE03D5C1A9F7}" destId="{BE493E52-AAE6-4247-B541-74DB830F5B64}" srcOrd="2" destOrd="0" presId="urn:microsoft.com/office/officeart/2018/2/layout/IconLabelDescriptionList"/>
    <dgm:cxn modelId="{4EBEA662-E3B6-4625-816F-46AEBF104886}" type="presParOf" srcId="{4015B277-68DC-42ED-84A1-CE03D5C1A9F7}" destId="{363A6B4A-4296-4290-9F32-719989B8B5A1}" srcOrd="3" destOrd="0" presId="urn:microsoft.com/office/officeart/2018/2/layout/IconLabelDescriptionList"/>
    <dgm:cxn modelId="{BF52E083-3C76-4F18-B7D9-3CD1EB6ABD41}" type="presParOf" srcId="{4015B277-68DC-42ED-84A1-CE03D5C1A9F7}" destId="{2E9503D7-7A0D-46B6-9215-8BBCAAA557E5}" srcOrd="4" destOrd="0" presId="urn:microsoft.com/office/officeart/2018/2/layout/IconLabelDescriptionList"/>
    <dgm:cxn modelId="{ECAE9112-0A79-4574-AF37-511921E295B9}" type="presParOf" srcId="{6D26A009-1F8B-44B6-B603-E82C6A588556}" destId="{9743FF32-AE32-4B39-8909-C1228D526900}" srcOrd="3" destOrd="0" presId="urn:microsoft.com/office/officeart/2018/2/layout/IconLabelDescriptionList"/>
    <dgm:cxn modelId="{C391DD6F-5702-4005-AD09-C687FF84958B}" type="presParOf" srcId="{6D26A009-1F8B-44B6-B603-E82C6A588556}" destId="{2940B40B-E8C3-4B44-9C13-FF2F4D366CC7}" srcOrd="4" destOrd="0" presId="urn:microsoft.com/office/officeart/2018/2/layout/IconLabelDescriptionList"/>
    <dgm:cxn modelId="{9CC89B6D-9362-4CF9-9BE3-C248CE9668FB}" type="presParOf" srcId="{2940B40B-E8C3-4B44-9C13-FF2F4D366CC7}" destId="{D05A46A9-F1B2-48BA-98B2-DFA1A988337A}" srcOrd="0" destOrd="0" presId="urn:microsoft.com/office/officeart/2018/2/layout/IconLabelDescriptionList"/>
    <dgm:cxn modelId="{4218A67B-694A-4370-93D1-BC91BBD4299C}" type="presParOf" srcId="{2940B40B-E8C3-4B44-9C13-FF2F4D366CC7}" destId="{A890232D-64BB-413C-9156-F80B82B1C4EE}" srcOrd="1" destOrd="0" presId="urn:microsoft.com/office/officeart/2018/2/layout/IconLabelDescriptionList"/>
    <dgm:cxn modelId="{12457909-29C2-46B8-8537-882DD9667992}" type="presParOf" srcId="{2940B40B-E8C3-4B44-9C13-FF2F4D366CC7}" destId="{F89F2821-AA08-4913-810A-3A69C7EC77F2}" srcOrd="2" destOrd="0" presId="urn:microsoft.com/office/officeart/2018/2/layout/IconLabelDescriptionList"/>
    <dgm:cxn modelId="{56FB6905-D30E-4D34-896C-C3722D6ABDC7}" type="presParOf" srcId="{2940B40B-E8C3-4B44-9C13-FF2F4D366CC7}" destId="{7DF9B80D-B0B4-43D4-87A2-73EB89FBB5C8}" srcOrd="3" destOrd="0" presId="urn:microsoft.com/office/officeart/2018/2/layout/IconLabelDescriptionList"/>
    <dgm:cxn modelId="{642301A3-A88A-479D-B3D8-1EEC50A457EE}" type="presParOf" srcId="{2940B40B-E8C3-4B44-9C13-FF2F4D366CC7}" destId="{03B213B5-4A46-4906-A1E8-033AF1BE1EEE}"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CF5B20-FCA2-4F26-895A-CDBD6BB05461}" type="doc">
      <dgm:prSet loTypeId="urn:microsoft.com/office/officeart/2005/8/layout/vList5" loCatId="list" qsTypeId="urn:microsoft.com/office/officeart/2005/8/quickstyle/simple4" qsCatId="simple" csTypeId="urn:microsoft.com/office/officeart/2005/8/colors/accent1_2" csCatId="accent1"/>
      <dgm:spPr/>
      <dgm:t>
        <a:bodyPr/>
        <a:lstStyle/>
        <a:p>
          <a:endParaRPr lang="en-US"/>
        </a:p>
      </dgm:t>
    </dgm:pt>
    <dgm:pt modelId="{08BA8E08-3EEF-45E0-ADD8-61C43305CF68}">
      <dgm:prSet/>
      <dgm:spPr/>
      <dgm:t>
        <a:bodyPr/>
        <a:lstStyle/>
        <a:p>
          <a:r>
            <a:rPr lang="pt-PT"/>
            <a:t>Organized by business dimension or subject</a:t>
          </a:r>
          <a:endParaRPr lang="en-US"/>
        </a:p>
      </dgm:t>
    </dgm:pt>
    <dgm:pt modelId="{5BCF5D7B-E6FF-40BE-93FB-4B6A0EC1D086}" type="parTrans" cxnId="{6ED952BF-7C7D-47FC-B1E4-AE93C41E3647}">
      <dgm:prSet/>
      <dgm:spPr/>
      <dgm:t>
        <a:bodyPr/>
        <a:lstStyle/>
        <a:p>
          <a:endParaRPr lang="en-US"/>
        </a:p>
      </dgm:t>
    </dgm:pt>
    <dgm:pt modelId="{E59651AF-6E50-4106-B600-6626B2ED48CB}" type="sibTrans" cxnId="{6ED952BF-7C7D-47FC-B1E4-AE93C41E3647}">
      <dgm:prSet/>
      <dgm:spPr/>
      <dgm:t>
        <a:bodyPr/>
        <a:lstStyle/>
        <a:p>
          <a:endParaRPr lang="en-US"/>
        </a:p>
      </dgm:t>
    </dgm:pt>
    <dgm:pt modelId="{99F7AFA6-7A2F-4D3F-AEF0-AE5771CEE48B}">
      <dgm:prSet/>
      <dgm:spPr/>
      <dgm:t>
        <a:bodyPr/>
        <a:lstStyle/>
        <a:p>
          <a:r>
            <a:rPr lang="pt-PT"/>
            <a:t>Use online Analytical processing (OLAP)</a:t>
          </a:r>
          <a:endParaRPr lang="en-US"/>
        </a:p>
      </dgm:t>
    </dgm:pt>
    <dgm:pt modelId="{9E9E22A1-8621-4301-B032-E18DCC4CCF90}" type="parTrans" cxnId="{7E0CE4C8-1243-4954-BB3F-76F66F67528F}">
      <dgm:prSet/>
      <dgm:spPr/>
      <dgm:t>
        <a:bodyPr/>
        <a:lstStyle/>
        <a:p>
          <a:endParaRPr lang="en-US"/>
        </a:p>
      </dgm:t>
    </dgm:pt>
    <dgm:pt modelId="{57BCD144-0A2E-4FA2-9CF0-0D4977BA3314}" type="sibTrans" cxnId="{7E0CE4C8-1243-4954-BB3F-76F66F67528F}">
      <dgm:prSet/>
      <dgm:spPr/>
      <dgm:t>
        <a:bodyPr/>
        <a:lstStyle/>
        <a:p>
          <a:endParaRPr lang="en-US"/>
        </a:p>
      </dgm:t>
    </dgm:pt>
    <dgm:pt modelId="{0447CC16-28FA-4D25-8799-755B6FE630CC}">
      <dgm:prSet/>
      <dgm:spPr/>
      <dgm:t>
        <a:bodyPr/>
        <a:lstStyle/>
        <a:p>
          <a:r>
            <a:rPr lang="pt-PT"/>
            <a:t>Integrated</a:t>
          </a:r>
          <a:endParaRPr lang="en-US"/>
        </a:p>
      </dgm:t>
    </dgm:pt>
    <dgm:pt modelId="{1146D95E-43F5-4106-B6D2-82189BDA7691}" type="parTrans" cxnId="{EAB26774-F56A-49C3-A5CB-8ECA103B7CD2}">
      <dgm:prSet/>
      <dgm:spPr/>
      <dgm:t>
        <a:bodyPr/>
        <a:lstStyle/>
        <a:p>
          <a:endParaRPr lang="en-US"/>
        </a:p>
      </dgm:t>
    </dgm:pt>
    <dgm:pt modelId="{3B1DB157-DD1C-4F4E-BEE2-8D61F974FE3A}" type="sibTrans" cxnId="{EAB26774-F56A-49C3-A5CB-8ECA103B7CD2}">
      <dgm:prSet/>
      <dgm:spPr/>
      <dgm:t>
        <a:bodyPr/>
        <a:lstStyle/>
        <a:p>
          <a:endParaRPr lang="en-US"/>
        </a:p>
      </dgm:t>
    </dgm:pt>
    <dgm:pt modelId="{5519969E-AEB7-40D3-B113-9893BC80CD45}">
      <dgm:prSet/>
      <dgm:spPr/>
      <dgm:t>
        <a:bodyPr/>
        <a:lstStyle/>
        <a:p>
          <a:r>
            <a:rPr lang="pt-PT"/>
            <a:t>Time variant</a:t>
          </a:r>
          <a:endParaRPr lang="en-US"/>
        </a:p>
      </dgm:t>
    </dgm:pt>
    <dgm:pt modelId="{2FE346EC-1821-4C75-922C-262005D4292D}" type="parTrans" cxnId="{F9685D49-BE6C-44B6-92C6-E1BAAEE5A93E}">
      <dgm:prSet/>
      <dgm:spPr/>
      <dgm:t>
        <a:bodyPr/>
        <a:lstStyle/>
        <a:p>
          <a:endParaRPr lang="en-US"/>
        </a:p>
      </dgm:t>
    </dgm:pt>
    <dgm:pt modelId="{53767EA0-D756-4053-9B77-6DF58E0E6F30}" type="sibTrans" cxnId="{F9685D49-BE6C-44B6-92C6-E1BAAEE5A93E}">
      <dgm:prSet/>
      <dgm:spPr/>
      <dgm:t>
        <a:bodyPr/>
        <a:lstStyle/>
        <a:p>
          <a:endParaRPr lang="en-US"/>
        </a:p>
      </dgm:t>
    </dgm:pt>
    <dgm:pt modelId="{DEF01C4B-F481-4366-946A-2FBCBADBDB82}">
      <dgm:prSet/>
      <dgm:spPr/>
      <dgm:t>
        <a:bodyPr/>
        <a:lstStyle/>
        <a:p>
          <a:r>
            <a:rPr lang="pt-PT"/>
            <a:t>Nonvolatile</a:t>
          </a:r>
          <a:endParaRPr lang="en-US"/>
        </a:p>
      </dgm:t>
    </dgm:pt>
    <dgm:pt modelId="{D0C915CC-FC28-4BE6-8224-0AA74506914F}" type="parTrans" cxnId="{F942B1DB-B149-4CE2-8735-4AC10C13AD08}">
      <dgm:prSet/>
      <dgm:spPr/>
      <dgm:t>
        <a:bodyPr/>
        <a:lstStyle/>
        <a:p>
          <a:endParaRPr lang="en-US"/>
        </a:p>
      </dgm:t>
    </dgm:pt>
    <dgm:pt modelId="{7D806F93-0329-4F75-A5CE-EECF95A8A1AE}" type="sibTrans" cxnId="{F942B1DB-B149-4CE2-8735-4AC10C13AD08}">
      <dgm:prSet/>
      <dgm:spPr/>
      <dgm:t>
        <a:bodyPr/>
        <a:lstStyle/>
        <a:p>
          <a:endParaRPr lang="en-US"/>
        </a:p>
      </dgm:t>
    </dgm:pt>
    <dgm:pt modelId="{5C1C7693-EAF7-41C1-9560-68CE330AA1C8}">
      <dgm:prSet/>
      <dgm:spPr/>
      <dgm:t>
        <a:bodyPr/>
        <a:lstStyle/>
        <a:p>
          <a:r>
            <a:rPr lang="pt-PT"/>
            <a:t>Multidimensional</a:t>
          </a:r>
          <a:endParaRPr lang="en-US"/>
        </a:p>
      </dgm:t>
    </dgm:pt>
    <dgm:pt modelId="{98E01356-A362-4152-A279-542336C195B7}" type="parTrans" cxnId="{4A120BC4-3D8F-4923-844B-9C1E2DEC4E2C}">
      <dgm:prSet/>
      <dgm:spPr/>
      <dgm:t>
        <a:bodyPr/>
        <a:lstStyle/>
        <a:p>
          <a:endParaRPr lang="en-US"/>
        </a:p>
      </dgm:t>
    </dgm:pt>
    <dgm:pt modelId="{EBA71C52-98C7-4264-8D12-E26EDACEE26B}" type="sibTrans" cxnId="{4A120BC4-3D8F-4923-844B-9C1E2DEC4E2C}">
      <dgm:prSet/>
      <dgm:spPr/>
      <dgm:t>
        <a:bodyPr/>
        <a:lstStyle/>
        <a:p>
          <a:endParaRPr lang="en-US"/>
        </a:p>
      </dgm:t>
    </dgm:pt>
    <dgm:pt modelId="{E6F0A35E-6DF7-423C-8329-91D552C28E9B}" type="pres">
      <dgm:prSet presAssocID="{35CF5B20-FCA2-4F26-895A-CDBD6BB05461}" presName="Name0" presStyleCnt="0">
        <dgm:presLayoutVars>
          <dgm:dir/>
          <dgm:animLvl val="lvl"/>
          <dgm:resizeHandles val="exact"/>
        </dgm:presLayoutVars>
      </dgm:prSet>
      <dgm:spPr/>
    </dgm:pt>
    <dgm:pt modelId="{588C4E17-C05F-47FD-8FD1-75A95D9F73CE}" type="pres">
      <dgm:prSet presAssocID="{08BA8E08-3EEF-45E0-ADD8-61C43305CF68}" presName="linNode" presStyleCnt="0"/>
      <dgm:spPr/>
    </dgm:pt>
    <dgm:pt modelId="{CF1E9766-01C4-41EA-8F79-C4FFCE11FEDB}" type="pres">
      <dgm:prSet presAssocID="{08BA8E08-3EEF-45E0-ADD8-61C43305CF68}" presName="parentText" presStyleLbl="node1" presStyleIdx="0" presStyleCnt="6">
        <dgm:presLayoutVars>
          <dgm:chMax val="1"/>
          <dgm:bulletEnabled val="1"/>
        </dgm:presLayoutVars>
      </dgm:prSet>
      <dgm:spPr/>
    </dgm:pt>
    <dgm:pt modelId="{808D9682-3F5C-47A8-923A-6DFC92D69C24}" type="pres">
      <dgm:prSet presAssocID="{E59651AF-6E50-4106-B600-6626B2ED48CB}" presName="sp" presStyleCnt="0"/>
      <dgm:spPr/>
    </dgm:pt>
    <dgm:pt modelId="{2CA45979-442D-44B4-B3DE-2C502752AEDC}" type="pres">
      <dgm:prSet presAssocID="{99F7AFA6-7A2F-4D3F-AEF0-AE5771CEE48B}" presName="linNode" presStyleCnt="0"/>
      <dgm:spPr/>
    </dgm:pt>
    <dgm:pt modelId="{3FE5785F-6B56-447A-980B-A823F11EE6F4}" type="pres">
      <dgm:prSet presAssocID="{99F7AFA6-7A2F-4D3F-AEF0-AE5771CEE48B}" presName="parentText" presStyleLbl="node1" presStyleIdx="1" presStyleCnt="6">
        <dgm:presLayoutVars>
          <dgm:chMax val="1"/>
          <dgm:bulletEnabled val="1"/>
        </dgm:presLayoutVars>
      </dgm:prSet>
      <dgm:spPr/>
    </dgm:pt>
    <dgm:pt modelId="{EF025964-FDDF-45E3-91F6-B48D78171054}" type="pres">
      <dgm:prSet presAssocID="{57BCD144-0A2E-4FA2-9CF0-0D4977BA3314}" presName="sp" presStyleCnt="0"/>
      <dgm:spPr/>
    </dgm:pt>
    <dgm:pt modelId="{735B7F10-2D59-4CEE-88E4-7ADE70C2BFC5}" type="pres">
      <dgm:prSet presAssocID="{0447CC16-28FA-4D25-8799-755B6FE630CC}" presName="linNode" presStyleCnt="0"/>
      <dgm:spPr/>
    </dgm:pt>
    <dgm:pt modelId="{3F3D2B80-8FB1-4517-8A4E-F2A44348D915}" type="pres">
      <dgm:prSet presAssocID="{0447CC16-28FA-4D25-8799-755B6FE630CC}" presName="parentText" presStyleLbl="node1" presStyleIdx="2" presStyleCnt="6">
        <dgm:presLayoutVars>
          <dgm:chMax val="1"/>
          <dgm:bulletEnabled val="1"/>
        </dgm:presLayoutVars>
      </dgm:prSet>
      <dgm:spPr/>
    </dgm:pt>
    <dgm:pt modelId="{0101A9AC-FA34-4FB4-8B0C-4681EBD9393A}" type="pres">
      <dgm:prSet presAssocID="{3B1DB157-DD1C-4F4E-BEE2-8D61F974FE3A}" presName="sp" presStyleCnt="0"/>
      <dgm:spPr/>
    </dgm:pt>
    <dgm:pt modelId="{FC627E9F-2B57-4CC2-826E-1B6DE7AB3B28}" type="pres">
      <dgm:prSet presAssocID="{5519969E-AEB7-40D3-B113-9893BC80CD45}" presName="linNode" presStyleCnt="0"/>
      <dgm:spPr/>
    </dgm:pt>
    <dgm:pt modelId="{FB48C19E-432A-4FE7-BC3B-5FDF4DBE36A3}" type="pres">
      <dgm:prSet presAssocID="{5519969E-AEB7-40D3-B113-9893BC80CD45}" presName="parentText" presStyleLbl="node1" presStyleIdx="3" presStyleCnt="6">
        <dgm:presLayoutVars>
          <dgm:chMax val="1"/>
          <dgm:bulletEnabled val="1"/>
        </dgm:presLayoutVars>
      </dgm:prSet>
      <dgm:spPr/>
    </dgm:pt>
    <dgm:pt modelId="{BAE4DAAD-D4AB-4E0B-B2F5-A2212F231CF2}" type="pres">
      <dgm:prSet presAssocID="{53767EA0-D756-4053-9B77-6DF58E0E6F30}" presName="sp" presStyleCnt="0"/>
      <dgm:spPr/>
    </dgm:pt>
    <dgm:pt modelId="{61342A65-7A3E-4CE5-A29F-1C8D9282368C}" type="pres">
      <dgm:prSet presAssocID="{DEF01C4B-F481-4366-946A-2FBCBADBDB82}" presName="linNode" presStyleCnt="0"/>
      <dgm:spPr/>
    </dgm:pt>
    <dgm:pt modelId="{5CEE9011-2BBB-4FC2-94BD-3345BBE12B0D}" type="pres">
      <dgm:prSet presAssocID="{DEF01C4B-F481-4366-946A-2FBCBADBDB82}" presName="parentText" presStyleLbl="node1" presStyleIdx="4" presStyleCnt="6">
        <dgm:presLayoutVars>
          <dgm:chMax val="1"/>
          <dgm:bulletEnabled val="1"/>
        </dgm:presLayoutVars>
      </dgm:prSet>
      <dgm:spPr/>
    </dgm:pt>
    <dgm:pt modelId="{8B8C6F08-708F-4CBD-85F7-F035E3A03B6B}" type="pres">
      <dgm:prSet presAssocID="{7D806F93-0329-4F75-A5CE-EECF95A8A1AE}" presName="sp" presStyleCnt="0"/>
      <dgm:spPr/>
    </dgm:pt>
    <dgm:pt modelId="{72DEE9D2-13E1-45E2-910D-BAFB375C96C4}" type="pres">
      <dgm:prSet presAssocID="{5C1C7693-EAF7-41C1-9560-68CE330AA1C8}" presName="linNode" presStyleCnt="0"/>
      <dgm:spPr/>
    </dgm:pt>
    <dgm:pt modelId="{9857E295-7F52-4E27-BBE6-FD67E9773DE2}" type="pres">
      <dgm:prSet presAssocID="{5C1C7693-EAF7-41C1-9560-68CE330AA1C8}" presName="parentText" presStyleLbl="node1" presStyleIdx="5" presStyleCnt="6">
        <dgm:presLayoutVars>
          <dgm:chMax val="1"/>
          <dgm:bulletEnabled val="1"/>
        </dgm:presLayoutVars>
      </dgm:prSet>
      <dgm:spPr/>
    </dgm:pt>
  </dgm:ptLst>
  <dgm:cxnLst>
    <dgm:cxn modelId="{0568F40A-33A8-41D1-B6A9-BE37BDA55F95}" type="presOf" srcId="{5C1C7693-EAF7-41C1-9560-68CE330AA1C8}" destId="{9857E295-7F52-4E27-BBE6-FD67E9773DE2}" srcOrd="0" destOrd="0" presId="urn:microsoft.com/office/officeart/2005/8/layout/vList5"/>
    <dgm:cxn modelId="{B8E87E24-9B8C-4A76-B645-8ACA85BE06BE}" type="presOf" srcId="{99F7AFA6-7A2F-4D3F-AEF0-AE5771CEE48B}" destId="{3FE5785F-6B56-447A-980B-A823F11EE6F4}" srcOrd="0" destOrd="0" presId="urn:microsoft.com/office/officeart/2005/8/layout/vList5"/>
    <dgm:cxn modelId="{F9685D49-BE6C-44B6-92C6-E1BAAEE5A93E}" srcId="{35CF5B20-FCA2-4F26-895A-CDBD6BB05461}" destId="{5519969E-AEB7-40D3-B113-9893BC80CD45}" srcOrd="3" destOrd="0" parTransId="{2FE346EC-1821-4C75-922C-262005D4292D}" sibTransId="{53767EA0-D756-4053-9B77-6DF58E0E6F30}"/>
    <dgm:cxn modelId="{EAB26774-F56A-49C3-A5CB-8ECA103B7CD2}" srcId="{35CF5B20-FCA2-4F26-895A-CDBD6BB05461}" destId="{0447CC16-28FA-4D25-8799-755B6FE630CC}" srcOrd="2" destOrd="0" parTransId="{1146D95E-43F5-4106-B6D2-82189BDA7691}" sibTransId="{3B1DB157-DD1C-4F4E-BEE2-8D61F974FE3A}"/>
    <dgm:cxn modelId="{5A74397A-D05F-47DE-B271-68692A1E8925}" type="presOf" srcId="{0447CC16-28FA-4D25-8799-755B6FE630CC}" destId="{3F3D2B80-8FB1-4517-8A4E-F2A44348D915}" srcOrd="0" destOrd="0" presId="urn:microsoft.com/office/officeart/2005/8/layout/vList5"/>
    <dgm:cxn modelId="{B25603B1-358E-444B-AD23-CE9AC2D9F7E8}" type="presOf" srcId="{5519969E-AEB7-40D3-B113-9893BC80CD45}" destId="{FB48C19E-432A-4FE7-BC3B-5FDF4DBE36A3}" srcOrd="0" destOrd="0" presId="urn:microsoft.com/office/officeart/2005/8/layout/vList5"/>
    <dgm:cxn modelId="{6ED952BF-7C7D-47FC-B1E4-AE93C41E3647}" srcId="{35CF5B20-FCA2-4F26-895A-CDBD6BB05461}" destId="{08BA8E08-3EEF-45E0-ADD8-61C43305CF68}" srcOrd="0" destOrd="0" parTransId="{5BCF5D7B-E6FF-40BE-93FB-4B6A0EC1D086}" sibTransId="{E59651AF-6E50-4106-B600-6626B2ED48CB}"/>
    <dgm:cxn modelId="{4A120BC4-3D8F-4923-844B-9C1E2DEC4E2C}" srcId="{35CF5B20-FCA2-4F26-895A-CDBD6BB05461}" destId="{5C1C7693-EAF7-41C1-9560-68CE330AA1C8}" srcOrd="5" destOrd="0" parTransId="{98E01356-A362-4152-A279-542336C195B7}" sibTransId="{EBA71C52-98C7-4264-8D12-E26EDACEE26B}"/>
    <dgm:cxn modelId="{7E0CE4C8-1243-4954-BB3F-76F66F67528F}" srcId="{35CF5B20-FCA2-4F26-895A-CDBD6BB05461}" destId="{99F7AFA6-7A2F-4D3F-AEF0-AE5771CEE48B}" srcOrd="1" destOrd="0" parTransId="{9E9E22A1-8621-4301-B032-E18DCC4CCF90}" sibTransId="{57BCD144-0A2E-4FA2-9CF0-0D4977BA3314}"/>
    <dgm:cxn modelId="{18303FCD-0853-4E5D-911A-D004A165392B}" type="presOf" srcId="{35CF5B20-FCA2-4F26-895A-CDBD6BB05461}" destId="{E6F0A35E-6DF7-423C-8329-91D552C28E9B}" srcOrd="0" destOrd="0" presId="urn:microsoft.com/office/officeart/2005/8/layout/vList5"/>
    <dgm:cxn modelId="{EBE681D0-4E8F-4C2F-A96B-3CFAD85E1611}" type="presOf" srcId="{08BA8E08-3EEF-45E0-ADD8-61C43305CF68}" destId="{CF1E9766-01C4-41EA-8F79-C4FFCE11FEDB}" srcOrd="0" destOrd="0" presId="urn:microsoft.com/office/officeart/2005/8/layout/vList5"/>
    <dgm:cxn modelId="{F942B1DB-B149-4CE2-8735-4AC10C13AD08}" srcId="{35CF5B20-FCA2-4F26-895A-CDBD6BB05461}" destId="{DEF01C4B-F481-4366-946A-2FBCBADBDB82}" srcOrd="4" destOrd="0" parTransId="{D0C915CC-FC28-4BE6-8224-0AA74506914F}" sibTransId="{7D806F93-0329-4F75-A5CE-EECF95A8A1AE}"/>
    <dgm:cxn modelId="{013665F8-0F07-4CEA-B6C1-E696A5C54BDA}" type="presOf" srcId="{DEF01C4B-F481-4366-946A-2FBCBADBDB82}" destId="{5CEE9011-2BBB-4FC2-94BD-3345BBE12B0D}" srcOrd="0" destOrd="0" presId="urn:microsoft.com/office/officeart/2005/8/layout/vList5"/>
    <dgm:cxn modelId="{FC74DE39-2374-48D1-835D-7C9BB2635AE8}" type="presParOf" srcId="{E6F0A35E-6DF7-423C-8329-91D552C28E9B}" destId="{588C4E17-C05F-47FD-8FD1-75A95D9F73CE}" srcOrd="0" destOrd="0" presId="urn:microsoft.com/office/officeart/2005/8/layout/vList5"/>
    <dgm:cxn modelId="{A96843CD-8B53-444C-B86D-18A4C0DB4D9F}" type="presParOf" srcId="{588C4E17-C05F-47FD-8FD1-75A95D9F73CE}" destId="{CF1E9766-01C4-41EA-8F79-C4FFCE11FEDB}" srcOrd="0" destOrd="0" presId="urn:microsoft.com/office/officeart/2005/8/layout/vList5"/>
    <dgm:cxn modelId="{271A0CEB-D42D-4135-85C2-69D37F74A66E}" type="presParOf" srcId="{E6F0A35E-6DF7-423C-8329-91D552C28E9B}" destId="{808D9682-3F5C-47A8-923A-6DFC92D69C24}" srcOrd="1" destOrd="0" presId="urn:microsoft.com/office/officeart/2005/8/layout/vList5"/>
    <dgm:cxn modelId="{0EEC06B5-6CF7-41C1-BC5A-C044A8AE00A3}" type="presParOf" srcId="{E6F0A35E-6DF7-423C-8329-91D552C28E9B}" destId="{2CA45979-442D-44B4-B3DE-2C502752AEDC}" srcOrd="2" destOrd="0" presId="urn:microsoft.com/office/officeart/2005/8/layout/vList5"/>
    <dgm:cxn modelId="{104A0E81-97DC-4C9A-BC1D-EF61977F09E0}" type="presParOf" srcId="{2CA45979-442D-44B4-B3DE-2C502752AEDC}" destId="{3FE5785F-6B56-447A-980B-A823F11EE6F4}" srcOrd="0" destOrd="0" presId="urn:microsoft.com/office/officeart/2005/8/layout/vList5"/>
    <dgm:cxn modelId="{A7158EAA-6E74-4513-9ABF-74B134B53BD7}" type="presParOf" srcId="{E6F0A35E-6DF7-423C-8329-91D552C28E9B}" destId="{EF025964-FDDF-45E3-91F6-B48D78171054}" srcOrd="3" destOrd="0" presId="urn:microsoft.com/office/officeart/2005/8/layout/vList5"/>
    <dgm:cxn modelId="{D0713ED5-8DCA-4B9A-BBA3-D7D26B59C293}" type="presParOf" srcId="{E6F0A35E-6DF7-423C-8329-91D552C28E9B}" destId="{735B7F10-2D59-4CEE-88E4-7ADE70C2BFC5}" srcOrd="4" destOrd="0" presId="urn:microsoft.com/office/officeart/2005/8/layout/vList5"/>
    <dgm:cxn modelId="{ADB2921F-4D35-464B-B874-10153CE6759A}" type="presParOf" srcId="{735B7F10-2D59-4CEE-88E4-7ADE70C2BFC5}" destId="{3F3D2B80-8FB1-4517-8A4E-F2A44348D915}" srcOrd="0" destOrd="0" presId="urn:microsoft.com/office/officeart/2005/8/layout/vList5"/>
    <dgm:cxn modelId="{4FE3C61B-78D6-4810-91FA-0CCD53F3F051}" type="presParOf" srcId="{E6F0A35E-6DF7-423C-8329-91D552C28E9B}" destId="{0101A9AC-FA34-4FB4-8B0C-4681EBD9393A}" srcOrd="5" destOrd="0" presId="urn:microsoft.com/office/officeart/2005/8/layout/vList5"/>
    <dgm:cxn modelId="{55841313-1D4A-41A0-BB6B-F622E39B425D}" type="presParOf" srcId="{E6F0A35E-6DF7-423C-8329-91D552C28E9B}" destId="{FC627E9F-2B57-4CC2-826E-1B6DE7AB3B28}" srcOrd="6" destOrd="0" presId="urn:microsoft.com/office/officeart/2005/8/layout/vList5"/>
    <dgm:cxn modelId="{AB2BDDBA-5F8F-47B9-8947-0857EE29B193}" type="presParOf" srcId="{FC627E9F-2B57-4CC2-826E-1B6DE7AB3B28}" destId="{FB48C19E-432A-4FE7-BC3B-5FDF4DBE36A3}" srcOrd="0" destOrd="0" presId="urn:microsoft.com/office/officeart/2005/8/layout/vList5"/>
    <dgm:cxn modelId="{D3728BF0-AA3A-413B-9F1E-E5199BA472A7}" type="presParOf" srcId="{E6F0A35E-6DF7-423C-8329-91D552C28E9B}" destId="{BAE4DAAD-D4AB-4E0B-B2F5-A2212F231CF2}" srcOrd="7" destOrd="0" presId="urn:microsoft.com/office/officeart/2005/8/layout/vList5"/>
    <dgm:cxn modelId="{516B0C6D-7948-4E12-A983-F4B600EB414C}" type="presParOf" srcId="{E6F0A35E-6DF7-423C-8329-91D552C28E9B}" destId="{61342A65-7A3E-4CE5-A29F-1C8D9282368C}" srcOrd="8" destOrd="0" presId="urn:microsoft.com/office/officeart/2005/8/layout/vList5"/>
    <dgm:cxn modelId="{694FC648-E013-47EA-8A6B-8E76396465D3}" type="presParOf" srcId="{61342A65-7A3E-4CE5-A29F-1C8D9282368C}" destId="{5CEE9011-2BBB-4FC2-94BD-3345BBE12B0D}" srcOrd="0" destOrd="0" presId="urn:microsoft.com/office/officeart/2005/8/layout/vList5"/>
    <dgm:cxn modelId="{377A5251-052D-49F8-8D40-12D8D8E15491}" type="presParOf" srcId="{E6F0A35E-6DF7-423C-8329-91D552C28E9B}" destId="{8B8C6F08-708F-4CBD-85F7-F035E3A03B6B}" srcOrd="9" destOrd="0" presId="urn:microsoft.com/office/officeart/2005/8/layout/vList5"/>
    <dgm:cxn modelId="{89C9BECA-38E4-43C7-91CC-53BB6216C97F}" type="presParOf" srcId="{E6F0A35E-6DF7-423C-8329-91D552C28E9B}" destId="{72DEE9D2-13E1-45E2-910D-BAFB375C96C4}" srcOrd="10" destOrd="0" presId="urn:microsoft.com/office/officeart/2005/8/layout/vList5"/>
    <dgm:cxn modelId="{52D0D969-4680-459E-A4E5-6EB1F85A6C39}" type="presParOf" srcId="{72DEE9D2-13E1-45E2-910D-BAFB375C96C4}" destId="{9857E295-7F52-4E27-BBE6-FD67E9773DE2}"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4A13B9D-AC2C-44A3-A0D0-B2999FFF1391}"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E9A6388E-FBB2-4C02-83FF-638E2DCB3053}">
      <dgm:prSet/>
      <dgm:spPr/>
      <dgm:t>
        <a:bodyPr/>
        <a:lstStyle/>
        <a:p>
          <a:pPr>
            <a:lnSpc>
              <a:spcPct val="100000"/>
            </a:lnSpc>
          </a:pPr>
          <a:r>
            <a:rPr lang="en-US"/>
            <a:t>Data integration is vital for extracting, transforming, and loading data into a data mart or warehouse, commonly referred to as ETL (extract, transform, load). This process can also be ELT, where data are extracted, loaded, and then transformed. </a:t>
          </a:r>
        </a:p>
      </dgm:t>
    </dgm:pt>
    <dgm:pt modelId="{325CAB99-DE66-4D8C-87C9-AE7DF5EFF89C}" type="parTrans" cxnId="{2F5B6773-D9BC-4F17-B560-476F33FC9C65}">
      <dgm:prSet/>
      <dgm:spPr/>
      <dgm:t>
        <a:bodyPr/>
        <a:lstStyle/>
        <a:p>
          <a:endParaRPr lang="en-US"/>
        </a:p>
      </dgm:t>
    </dgm:pt>
    <dgm:pt modelId="{CB3A1B79-C4FC-44C7-A0F8-174568292A3D}" type="sibTrans" cxnId="{2F5B6773-D9BC-4F17-B560-476F33FC9C65}">
      <dgm:prSet/>
      <dgm:spPr/>
      <dgm:t>
        <a:bodyPr/>
        <a:lstStyle/>
        <a:p>
          <a:endParaRPr lang="en-US"/>
        </a:p>
      </dgm:t>
    </dgm:pt>
    <dgm:pt modelId="{14A418F6-4590-41C3-8624-6912CED2688C}">
      <dgm:prSet/>
      <dgm:spPr/>
      <dgm:t>
        <a:bodyPr/>
        <a:lstStyle/>
        <a:p>
          <a:pPr>
            <a:lnSpc>
              <a:spcPct val="100000"/>
            </a:lnSpc>
          </a:pPr>
          <a:r>
            <a:rPr lang="en-US"/>
            <a:t>Extraction can be done through SQL queries or commercial software, which simplifies specifying tables, mapping data movement, scheduling, and performing required transformations. </a:t>
          </a:r>
        </a:p>
      </dgm:t>
    </dgm:pt>
    <dgm:pt modelId="{A7C9C38E-67DF-4F1B-8AD5-165B1300D1BD}" type="parTrans" cxnId="{44FF2EA7-A860-437D-BE16-3EEE24C35299}">
      <dgm:prSet/>
      <dgm:spPr/>
      <dgm:t>
        <a:bodyPr/>
        <a:lstStyle/>
        <a:p>
          <a:endParaRPr lang="en-US"/>
        </a:p>
      </dgm:t>
    </dgm:pt>
    <dgm:pt modelId="{B19ED2B9-AE57-4CC6-8478-C731D1BBC6AA}" type="sibTrans" cxnId="{44FF2EA7-A860-437D-BE16-3EEE24C35299}">
      <dgm:prSet/>
      <dgm:spPr/>
      <dgm:t>
        <a:bodyPr/>
        <a:lstStyle/>
        <a:p>
          <a:endParaRPr lang="en-US"/>
        </a:p>
      </dgm:t>
    </dgm:pt>
    <dgm:pt modelId="{1749393E-733E-4DEB-91E2-7B60EB2C4701}">
      <dgm:prSet/>
      <dgm:spPr/>
      <dgm:t>
        <a:bodyPr/>
        <a:lstStyle/>
        <a:p>
          <a:pPr>
            <a:lnSpc>
              <a:spcPct val="100000"/>
            </a:lnSpc>
          </a:pPr>
          <a:r>
            <a:rPr lang="en-US"/>
            <a:t>Integration involves aligning data from different systems around common keys, like customer identification numbers, to create comprehensive views, such as a bank's 360-degree view of customer interactions across various touchpoints.</a:t>
          </a:r>
        </a:p>
      </dgm:t>
    </dgm:pt>
    <dgm:pt modelId="{11268944-5BF5-43DD-BAD5-2F1713235A6A}" type="parTrans" cxnId="{77123221-F213-4A63-A7A1-E8DBF51D3790}">
      <dgm:prSet/>
      <dgm:spPr/>
      <dgm:t>
        <a:bodyPr/>
        <a:lstStyle/>
        <a:p>
          <a:endParaRPr lang="en-US"/>
        </a:p>
      </dgm:t>
    </dgm:pt>
    <dgm:pt modelId="{B98A90DF-59BF-4AB2-BBA8-A008DD09BA44}" type="sibTrans" cxnId="{77123221-F213-4A63-A7A1-E8DBF51D3790}">
      <dgm:prSet/>
      <dgm:spPr/>
      <dgm:t>
        <a:bodyPr/>
        <a:lstStyle/>
        <a:p>
          <a:endParaRPr lang="en-US"/>
        </a:p>
      </dgm:t>
    </dgm:pt>
    <dgm:pt modelId="{F24E5564-9819-409E-81BC-5002263922F0}" type="pres">
      <dgm:prSet presAssocID="{D4A13B9D-AC2C-44A3-A0D0-B2999FFF1391}" presName="root" presStyleCnt="0">
        <dgm:presLayoutVars>
          <dgm:dir/>
          <dgm:resizeHandles val="exact"/>
        </dgm:presLayoutVars>
      </dgm:prSet>
      <dgm:spPr/>
    </dgm:pt>
    <dgm:pt modelId="{2DE68F85-DD9A-4797-8FA9-3AFD40D8DF71}" type="pres">
      <dgm:prSet presAssocID="{E9A6388E-FBB2-4C02-83FF-638E2DCB3053}" presName="compNode" presStyleCnt="0"/>
      <dgm:spPr/>
    </dgm:pt>
    <dgm:pt modelId="{755652A4-A3DA-4C48-AA09-6DF1EE96061C}" type="pres">
      <dgm:prSet presAssocID="{E9A6388E-FBB2-4C02-83FF-638E2DCB305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se de Dados"/>
        </a:ext>
      </dgm:extLst>
    </dgm:pt>
    <dgm:pt modelId="{392E6F44-92FB-4E3F-899D-1A559FF70B6C}" type="pres">
      <dgm:prSet presAssocID="{E9A6388E-FBB2-4C02-83FF-638E2DCB3053}" presName="spaceRect" presStyleCnt="0"/>
      <dgm:spPr/>
    </dgm:pt>
    <dgm:pt modelId="{4A882F62-97FF-43A3-91DD-ED4C86E21CA9}" type="pres">
      <dgm:prSet presAssocID="{E9A6388E-FBB2-4C02-83FF-638E2DCB3053}" presName="textRect" presStyleLbl="revTx" presStyleIdx="0" presStyleCnt="3">
        <dgm:presLayoutVars>
          <dgm:chMax val="1"/>
          <dgm:chPref val="1"/>
        </dgm:presLayoutVars>
      </dgm:prSet>
      <dgm:spPr/>
    </dgm:pt>
    <dgm:pt modelId="{5C6F5057-577C-4120-A7EA-0D3B2E5EA203}" type="pres">
      <dgm:prSet presAssocID="{CB3A1B79-C4FC-44C7-A0F8-174568292A3D}" presName="sibTrans" presStyleCnt="0"/>
      <dgm:spPr/>
    </dgm:pt>
    <dgm:pt modelId="{A0811E4F-45C9-4B2E-B4CA-535FE7D0F95D}" type="pres">
      <dgm:prSet presAssocID="{14A418F6-4590-41C3-8624-6912CED2688C}" presName="compNode" presStyleCnt="0"/>
      <dgm:spPr/>
    </dgm:pt>
    <dgm:pt modelId="{33D6BA40-F99C-4590-AC3D-0134B23FECDB}" type="pres">
      <dgm:prSet presAssocID="{14A418F6-4590-41C3-8624-6912CED2688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luxograma"/>
        </a:ext>
      </dgm:extLst>
    </dgm:pt>
    <dgm:pt modelId="{4162D5A9-BABB-492C-BFC9-D8A7CD7F8A45}" type="pres">
      <dgm:prSet presAssocID="{14A418F6-4590-41C3-8624-6912CED2688C}" presName="spaceRect" presStyleCnt="0"/>
      <dgm:spPr/>
    </dgm:pt>
    <dgm:pt modelId="{55129158-3ACC-49B3-8BB4-5F5D1DA775B0}" type="pres">
      <dgm:prSet presAssocID="{14A418F6-4590-41C3-8624-6912CED2688C}" presName="textRect" presStyleLbl="revTx" presStyleIdx="1" presStyleCnt="3">
        <dgm:presLayoutVars>
          <dgm:chMax val="1"/>
          <dgm:chPref val="1"/>
        </dgm:presLayoutVars>
      </dgm:prSet>
      <dgm:spPr/>
    </dgm:pt>
    <dgm:pt modelId="{59A277B8-B529-42B3-B4E4-93B562DA6155}" type="pres">
      <dgm:prSet presAssocID="{B19ED2B9-AE57-4CC6-8478-C731D1BBC6AA}" presName="sibTrans" presStyleCnt="0"/>
      <dgm:spPr/>
    </dgm:pt>
    <dgm:pt modelId="{CF11DD7A-E360-4005-A542-99917EA85C92}" type="pres">
      <dgm:prSet presAssocID="{1749393E-733E-4DEB-91E2-7B60EB2C4701}" presName="compNode" presStyleCnt="0"/>
      <dgm:spPr/>
    </dgm:pt>
    <dgm:pt modelId="{904BB744-4D19-427C-BED3-9ADBC2BB891D}" type="pres">
      <dgm:prSet presAssocID="{1749393E-733E-4DEB-91E2-7B60EB2C470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nco"/>
        </a:ext>
      </dgm:extLst>
    </dgm:pt>
    <dgm:pt modelId="{E7260F80-A5B7-4E3B-AEFD-DAAA43AA84D0}" type="pres">
      <dgm:prSet presAssocID="{1749393E-733E-4DEB-91E2-7B60EB2C4701}" presName="spaceRect" presStyleCnt="0"/>
      <dgm:spPr/>
    </dgm:pt>
    <dgm:pt modelId="{3F3FCCFE-DAE3-49B5-B09C-930CF676AEA2}" type="pres">
      <dgm:prSet presAssocID="{1749393E-733E-4DEB-91E2-7B60EB2C4701}" presName="textRect" presStyleLbl="revTx" presStyleIdx="2" presStyleCnt="3">
        <dgm:presLayoutVars>
          <dgm:chMax val="1"/>
          <dgm:chPref val="1"/>
        </dgm:presLayoutVars>
      </dgm:prSet>
      <dgm:spPr/>
    </dgm:pt>
  </dgm:ptLst>
  <dgm:cxnLst>
    <dgm:cxn modelId="{1E16A51E-E608-4254-95DF-93FC0C0AE463}" type="presOf" srcId="{1749393E-733E-4DEB-91E2-7B60EB2C4701}" destId="{3F3FCCFE-DAE3-49B5-B09C-930CF676AEA2}" srcOrd="0" destOrd="0" presId="urn:microsoft.com/office/officeart/2018/2/layout/IconLabelList"/>
    <dgm:cxn modelId="{0F325F20-4C86-454A-A1CC-926FD8223A92}" type="presOf" srcId="{D4A13B9D-AC2C-44A3-A0D0-B2999FFF1391}" destId="{F24E5564-9819-409E-81BC-5002263922F0}" srcOrd="0" destOrd="0" presId="urn:microsoft.com/office/officeart/2018/2/layout/IconLabelList"/>
    <dgm:cxn modelId="{77123221-F213-4A63-A7A1-E8DBF51D3790}" srcId="{D4A13B9D-AC2C-44A3-A0D0-B2999FFF1391}" destId="{1749393E-733E-4DEB-91E2-7B60EB2C4701}" srcOrd="2" destOrd="0" parTransId="{11268944-5BF5-43DD-BAD5-2F1713235A6A}" sibTransId="{B98A90DF-59BF-4AB2-BBA8-A008DD09BA44}"/>
    <dgm:cxn modelId="{87426C26-5F49-4A24-928C-0D7769DF6B28}" type="presOf" srcId="{E9A6388E-FBB2-4C02-83FF-638E2DCB3053}" destId="{4A882F62-97FF-43A3-91DD-ED4C86E21CA9}" srcOrd="0" destOrd="0" presId="urn:microsoft.com/office/officeart/2018/2/layout/IconLabelList"/>
    <dgm:cxn modelId="{2F5B6773-D9BC-4F17-B560-476F33FC9C65}" srcId="{D4A13B9D-AC2C-44A3-A0D0-B2999FFF1391}" destId="{E9A6388E-FBB2-4C02-83FF-638E2DCB3053}" srcOrd="0" destOrd="0" parTransId="{325CAB99-DE66-4D8C-87C9-AE7DF5EFF89C}" sibTransId="{CB3A1B79-C4FC-44C7-A0F8-174568292A3D}"/>
    <dgm:cxn modelId="{44FF2EA7-A860-437D-BE16-3EEE24C35299}" srcId="{D4A13B9D-AC2C-44A3-A0D0-B2999FFF1391}" destId="{14A418F6-4590-41C3-8624-6912CED2688C}" srcOrd="1" destOrd="0" parTransId="{A7C9C38E-67DF-4F1B-8AD5-165B1300D1BD}" sibTransId="{B19ED2B9-AE57-4CC6-8478-C731D1BBC6AA}"/>
    <dgm:cxn modelId="{FDFB18CE-9453-4CA9-8183-935E53E67419}" type="presOf" srcId="{14A418F6-4590-41C3-8624-6912CED2688C}" destId="{55129158-3ACC-49B3-8BB4-5F5D1DA775B0}" srcOrd="0" destOrd="0" presId="urn:microsoft.com/office/officeart/2018/2/layout/IconLabelList"/>
    <dgm:cxn modelId="{0923A638-5788-427A-892D-04EC399825E5}" type="presParOf" srcId="{F24E5564-9819-409E-81BC-5002263922F0}" destId="{2DE68F85-DD9A-4797-8FA9-3AFD40D8DF71}" srcOrd="0" destOrd="0" presId="urn:microsoft.com/office/officeart/2018/2/layout/IconLabelList"/>
    <dgm:cxn modelId="{0BBFC945-9065-4538-B932-7468CC0E4EE0}" type="presParOf" srcId="{2DE68F85-DD9A-4797-8FA9-3AFD40D8DF71}" destId="{755652A4-A3DA-4C48-AA09-6DF1EE96061C}" srcOrd="0" destOrd="0" presId="urn:microsoft.com/office/officeart/2018/2/layout/IconLabelList"/>
    <dgm:cxn modelId="{71848205-08FB-471E-956D-E956619CA730}" type="presParOf" srcId="{2DE68F85-DD9A-4797-8FA9-3AFD40D8DF71}" destId="{392E6F44-92FB-4E3F-899D-1A559FF70B6C}" srcOrd="1" destOrd="0" presId="urn:microsoft.com/office/officeart/2018/2/layout/IconLabelList"/>
    <dgm:cxn modelId="{DFAB1AC0-874C-40EC-BDF4-84507DF1C993}" type="presParOf" srcId="{2DE68F85-DD9A-4797-8FA9-3AFD40D8DF71}" destId="{4A882F62-97FF-43A3-91DD-ED4C86E21CA9}" srcOrd="2" destOrd="0" presId="urn:microsoft.com/office/officeart/2018/2/layout/IconLabelList"/>
    <dgm:cxn modelId="{BCFD3942-048C-4CA4-843B-4683F414D309}" type="presParOf" srcId="{F24E5564-9819-409E-81BC-5002263922F0}" destId="{5C6F5057-577C-4120-A7EA-0D3B2E5EA203}" srcOrd="1" destOrd="0" presId="urn:microsoft.com/office/officeart/2018/2/layout/IconLabelList"/>
    <dgm:cxn modelId="{72F3B223-DFD2-4AF9-971D-8504B32EB830}" type="presParOf" srcId="{F24E5564-9819-409E-81BC-5002263922F0}" destId="{A0811E4F-45C9-4B2E-B4CA-535FE7D0F95D}" srcOrd="2" destOrd="0" presId="urn:microsoft.com/office/officeart/2018/2/layout/IconLabelList"/>
    <dgm:cxn modelId="{92707DC9-27BE-47DE-8748-83A1C280893F}" type="presParOf" srcId="{A0811E4F-45C9-4B2E-B4CA-535FE7D0F95D}" destId="{33D6BA40-F99C-4590-AC3D-0134B23FECDB}" srcOrd="0" destOrd="0" presId="urn:microsoft.com/office/officeart/2018/2/layout/IconLabelList"/>
    <dgm:cxn modelId="{C6B8011A-679E-4F3B-A03E-8A3B3C1E6D5C}" type="presParOf" srcId="{A0811E4F-45C9-4B2E-B4CA-535FE7D0F95D}" destId="{4162D5A9-BABB-492C-BFC9-D8A7CD7F8A45}" srcOrd="1" destOrd="0" presId="urn:microsoft.com/office/officeart/2018/2/layout/IconLabelList"/>
    <dgm:cxn modelId="{71A5E021-05F2-40CA-81D0-CD0059EB85A2}" type="presParOf" srcId="{A0811E4F-45C9-4B2E-B4CA-535FE7D0F95D}" destId="{55129158-3ACC-49B3-8BB4-5F5D1DA775B0}" srcOrd="2" destOrd="0" presId="urn:microsoft.com/office/officeart/2018/2/layout/IconLabelList"/>
    <dgm:cxn modelId="{5564150F-7A61-4193-858E-1B23BF46456F}" type="presParOf" srcId="{F24E5564-9819-409E-81BC-5002263922F0}" destId="{59A277B8-B529-42B3-B4E4-93B562DA6155}" srcOrd="3" destOrd="0" presId="urn:microsoft.com/office/officeart/2018/2/layout/IconLabelList"/>
    <dgm:cxn modelId="{B422B90F-3D6E-410A-8993-885EA9CDEF49}" type="presParOf" srcId="{F24E5564-9819-409E-81BC-5002263922F0}" destId="{CF11DD7A-E360-4005-A542-99917EA85C92}" srcOrd="4" destOrd="0" presId="urn:microsoft.com/office/officeart/2018/2/layout/IconLabelList"/>
    <dgm:cxn modelId="{11608196-5618-4B3B-A12C-DF914812CEEF}" type="presParOf" srcId="{CF11DD7A-E360-4005-A542-99917EA85C92}" destId="{904BB744-4D19-427C-BED3-9ADBC2BB891D}" srcOrd="0" destOrd="0" presId="urn:microsoft.com/office/officeart/2018/2/layout/IconLabelList"/>
    <dgm:cxn modelId="{CF5B90B6-6F0C-4D95-A97D-DE02CF4BC6AC}" type="presParOf" srcId="{CF11DD7A-E360-4005-A542-99917EA85C92}" destId="{E7260F80-A5B7-4E3B-AEFD-DAAA43AA84D0}" srcOrd="1" destOrd="0" presId="urn:microsoft.com/office/officeart/2018/2/layout/IconLabelList"/>
    <dgm:cxn modelId="{D0B74FA4-6E5E-4072-A8F6-77E08EA28B1B}" type="presParOf" srcId="{CF11DD7A-E360-4005-A542-99917EA85C92}" destId="{3F3FCCFE-DAE3-49B5-B09C-930CF676AEA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F67180D-0A92-4238-9088-162BEAAC2E17}" type="doc">
      <dgm:prSet loTypeId="urn:microsoft.com/office/officeart/2005/8/layout/hList1" loCatId="list" qsTypeId="urn:microsoft.com/office/officeart/2005/8/quickstyle/simple1" qsCatId="simple" csTypeId="urn:microsoft.com/office/officeart/2005/8/colors/colorful2" csCatId="colorful"/>
      <dgm:spPr/>
      <dgm:t>
        <a:bodyPr/>
        <a:lstStyle/>
        <a:p>
          <a:endParaRPr lang="en-US"/>
        </a:p>
      </dgm:t>
    </dgm:pt>
    <dgm:pt modelId="{91478E7D-1B1E-4966-A8DF-99CC7B5257E1}">
      <dgm:prSet/>
      <dgm:spPr/>
      <dgm:t>
        <a:bodyPr/>
        <a:lstStyle/>
        <a:p>
          <a:r>
            <a:rPr lang="en-US" b="1"/>
            <a:t>Business Value of BI</a:t>
          </a:r>
          <a:r>
            <a:rPr lang="en-US"/>
            <a:t>:</a:t>
          </a:r>
        </a:p>
      </dgm:t>
    </dgm:pt>
    <dgm:pt modelId="{DEDD61FA-4A40-4E84-89D9-74903B68A3B6}" type="parTrans" cxnId="{2DE9114B-6E77-4430-8412-49E6479CA054}">
      <dgm:prSet/>
      <dgm:spPr/>
      <dgm:t>
        <a:bodyPr/>
        <a:lstStyle/>
        <a:p>
          <a:endParaRPr lang="en-US"/>
        </a:p>
      </dgm:t>
    </dgm:pt>
    <dgm:pt modelId="{231AF1A4-0F5A-4D4F-8CC0-F34688E320C6}" type="sibTrans" cxnId="{2DE9114B-6E77-4430-8412-49E6479CA054}">
      <dgm:prSet/>
      <dgm:spPr/>
      <dgm:t>
        <a:bodyPr/>
        <a:lstStyle/>
        <a:p>
          <a:endParaRPr lang="en-US"/>
        </a:p>
      </dgm:t>
    </dgm:pt>
    <dgm:pt modelId="{CC2BB7F6-DD98-4DD1-A369-E456FC694F8E}">
      <dgm:prSet/>
      <dgm:spPr/>
      <dgm:t>
        <a:bodyPr/>
        <a:lstStyle/>
        <a:p>
          <a:r>
            <a:rPr lang="en-US"/>
            <a:t>Loading data into a data mart or warehouse marks the beginning of obtaining business value from BI.</a:t>
          </a:r>
        </a:p>
      </dgm:t>
    </dgm:pt>
    <dgm:pt modelId="{BB4D7BCC-CF11-437F-9538-C7C0A9FFC11D}" type="parTrans" cxnId="{B97B244F-BB0E-498A-80BC-644FA43D69B9}">
      <dgm:prSet/>
      <dgm:spPr/>
      <dgm:t>
        <a:bodyPr/>
        <a:lstStyle/>
        <a:p>
          <a:endParaRPr lang="en-US"/>
        </a:p>
      </dgm:t>
    </dgm:pt>
    <dgm:pt modelId="{1389F841-6BCB-40FB-B399-E0D624E0E5BD}" type="sibTrans" cxnId="{B97B244F-BB0E-498A-80BC-644FA43D69B9}">
      <dgm:prSet/>
      <dgm:spPr/>
      <dgm:t>
        <a:bodyPr/>
        <a:lstStyle/>
        <a:p>
          <a:endParaRPr lang="en-US"/>
        </a:p>
      </dgm:t>
    </dgm:pt>
    <dgm:pt modelId="{F32A51DD-2B83-4C01-8CF2-C3177254640B}">
      <dgm:prSet/>
      <dgm:spPr/>
      <dgm:t>
        <a:bodyPr/>
        <a:lstStyle/>
        <a:p>
          <a:r>
            <a:rPr lang="en-US" b="1"/>
            <a:t>Users</a:t>
          </a:r>
          <a:r>
            <a:rPr lang="en-US"/>
            <a:t>: </a:t>
          </a:r>
        </a:p>
      </dgm:t>
    </dgm:pt>
    <dgm:pt modelId="{EDC1B332-A9F2-4555-B70D-F9D9A0B24984}" type="parTrans" cxnId="{E1633511-2EC7-469A-A295-3445710CA796}">
      <dgm:prSet/>
      <dgm:spPr/>
      <dgm:t>
        <a:bodyPr/>
        <a:lstStyle/>
        <a:p>
          <a:endParaRPr lang="en-US"/>
        </a:p>
      </dgm:t>
    </dgm:pt>
    <dgm:pt modelId="{12B69964-DE8C-407C-9743-EBF3C9CDE59B}" type="sibTrans" cxnId="{E1633511-2EC7-469A-A295-3445710CA796}">
      <dgm:prSet/>
      <dgm:spPr/>
      <dgm:t>
        <a:bodyPr/>
        <a:lstStyle/>
        <a:p>
          <a:endParaRPr lang="en-US"/>
        </a:p>
      </dgm:t>
    </dgm:pt>
    <dgm:pt modelId="{0492ECAC-BA7F-4EB7-A8B9-A4C003DC51B7}">
      <dgm:prSet/>
      <dgm:spPr/>
      <dgm:t>
        <a:bodyPr/>
        <a:lstStyle/>
        <a:p>
          <a:r>
            <a:rPr lang="en-US"/>
            <a:t>Various users of BI include IT developers, frontline workers, analysts, managers, executives, and external stakeholders. They can be either information producers or consumers.</a:t>
          </a:r>
        </a:p>
      </dgm:t>
    </dgm:pt>
    <dgm:pt modelId="{E07E6B61-73BB-4636-ADA3-BBA9738CC07E}" type="parTrans" cxnId="{5BE035EE-1B98-43B6-A2D0-C768CDA95338}">
      <dgm:prSet/>
      <dgm:spPr/>
      <dgm:t>
        <a:bodyPr/>
        <a:lstStyle/>
        <a:p>
          <a:endParaRPr lang="en-US"/>
        </a:p>
      </dgm:t>
    </dgm:pt>
    <dgm:pt modelId="{B0906F20-50B4-4637-A14B-E749BC0B1F00}" type="sibTrans" cxnId="{5BE035EE-1B98-43B6-A2D0-C768CDA95338}">
      <dgm:prSet/>
      <dgm:spPr/>
      <dgm:t>
        <a:bodyPr/>
        <a:lstStyle/>
        <a:p>
          <a:endParaRPr lang="en-US"/>
        </a:p>
      </dgm:t>
    </dgm:pt>
    <dgm:pt modelId="{DD9ACC7B-989D-4D19-ADEA-CBC496C66E5D}">
      <dgm:prSet/>
      <dgm:spPr/>
      <dgm:t>
        <a:bodyPr/>
        <a:lstStyle/>
        <a:p>
          <a:r>
            <a:rPr lang="en-US" b="1"/>
            <a:t>Success Stories</a:t>
          </a:r>
          <a:r>
            <a:rPr lang="en-US"/>
            <a:t>: </a:t>
          </a:r>
        </a:p>
      </dgm:t>
    </dgm:pt>
    <dgm:pt modelId="{15B0EF49-7D6B-4334-82BE-484CB6CF1566}" type="parTrans" cxnId="{C90742A9-4D88-4568-B056-7CA89930D542}">
      <dgm:prSet/>
      <dgm:spPr/>
      <dgm:t>
        <a:bodyPr/>
        <a:lstStyle/>
        <a:p>
          <a:endParaRPr lang="en-US"/>
        </a:p>
      </dgm:t>
    </dgm:pt>
    <dgm:pt modelId="{1F780D15-3C94-411C-9DE8-2569A1242938}" type="sibTrans" cxnId="{C90742A9-4D88-4568-B056-7CA89930D542}">
      <dgm:prSet/>
      <dgm:spPr/>
      <dgm:t>
        <a:bodyPr/>
        <a:lstStyle/>
        <a:p>
          <a:endParaRPr lang="en-US"/>
        </a:p>
      </dgm:t>
    </dgm:pt>
    <dgm:pt modelId="{592F13AF-85B9-4A73-AC48-F38C177D7457}">
      <dgm:prSet/>
      <dgm:spPr/>
      <dgm:t>
        <a:bodyPr/>
        <a:lstStyle/>
        <a:p>
          <a:r>
            <a:rPr lang="en-US"/>
            <a:t>Many successful data warehousing applications have been reported by companies. Success stories and case studies are available on vendor websites like NCR Corp. and Oracle, as well as resources like the Data Warehouse Institute.</a:t>
          </a:r>
        </a:p>
      </dgm:t>
    </dgm:pt>
    <dgm:pt modelId="{A31661CD-A4C0-4933-ACD2-6F3BBBB91B5B}" type="parTrans" cxnId="{C66D33E6-A8C1-4EB1-A202-99EFEACD633C}">
      <dgm:prSet/>
      <dgm:spPr/>
      <dgm:t>
        <a:bodyPr/>
        <a:lstStyle/>
        <a:p>
          <a:endParaRPr lang="en-US"/>
        </a:p>
      </dgm:t>
    </dgm:pt>
    <dgm:pt modelId="{69DCB36E-EA48-443D-A382-7F296772BF12}" type="sibTrans" cxnId="{C66D33E6-A8C1-4EB1-A202-99EFEACD633C}">
      <dgm:prSet/>
      <dgm:spPr/>
      <dgm:t>
        <a:bodyPr/>
        <a:lstStyle/>
        <a:p>
          <a:endParaRPr lang="en-US"/>
        </a:p>
      </dgm:t>
    </dgm:pt>
    <dgm:pt modelId="{F91A67C7-4743-4D12-A639-B73B0E07FDDA}">
      <dgm:prSet/>
      <dgm:spPr/>
      <dgm:t>
        <a:bodyPr/>
        <a:lstStyle/>
        <a:p>
          <a:r>
            <a:rPr lang="en-US" b="1"/>
            <a:t>Benefits of Data Warehousing</a:t>
          </a:r>
          <a:r>
            <a:rPr lang="en-US"/>
            <a:t>:</a:t>
          </a:r>
        </a:p>
      </dgm:t>
    </dgm:pt>
    <dgm:pt modelId="{291AE5B3-C38C-4F10-928A-1C734C003B2D}" type="parTrans" cxnId="{1ABFEE25-A11D-4A63-981D-3946BA731789}">
      <dgm:prSet/>
      <dgm:spPr/>
      <dgm:t>
        <a:bodyPr/>
        <a:lstStyle/>
        <a:p>
          <a:endParaRPr lang="en-US"/>
        </a:p>
      </dgm:t>
    </dgm:pt>
    <dgm:pt modelId="{8DB88AD0-8D27-4445-9849-4D42CEF113F7}" type="sibTrans" cxnId="{1ABFEE25-A11D-4A63-981D-3946BA731789}">
      <dgm:prSet/>
      <dgm:spPr/>
      <dgm:t>
        <a:bodyPr/>
        <a:lstStyle/>
        <a:p>
          <a:endParaRPr lang="en-US"/>
        </a:p>
      </dgm:t>
    </dgm:pt>
    <dgm:pt modelId="{F5E5A186-D2B2-4104-AB14-B251265D85B3}">
      <dgm:prSet/>
      <dgm:spPr/>
      <dgm:t>
        <a:bodyPr/>
        <a:lstStyle/>
        <a:p>
          <a:r>
            <a:rPr lang="en-US"/>
            <a:t>Quick and easy access to needed data through web browsers.</a:t>
          </a:r>
        </a:p>
      </dgm:t>
    </dgm:pt>
    <dgm:pt modelId="{CA81CC7E-ECAB-4103-91E6-62E437739CB3}" type="parTrans" cxnId="{1AFD96AA-6A81-412F-A8F0-D333CA29AD27}">
      <dgm:prSet/>
      <dgm:spPr/>
      <dgm:t>
        <a:bodyPr/>
        <a:lstStyle/>
        <a:p>
          <a:endParaRPr lang="en-US"/>
        </a:p>
      </dgm:t>
    </dgm:pt>
    <dgm:pt modelId="{A888C117-C2E1-488E-BEA7-6872E2496172}" type="sibTrans" cxnId="{1AFD96AA-6A81-412F-A8F0-D333CA29AD27}">
      <dgm:prSet/>
      <dgm:spPr/>
      <dgm:t>
        <a:bodyPr/>
        <a:lstStyle/>
        <a:p>
          <a:endParaRPr lang="en-US"/>
        </a:p>
      </dgm:t>
    </dgm:pt>
    <dgm:pt modelId="{FA48F0BC-D938-4FAC-8E23-CAFDEB17DB45}">
      <dgm:prSet/>
      <dgm:spPr/>
      <dgm:t>
        <a:bodyPr/>
        <a:lstStyle/>
        <a:p>
          <a:r>
            <a:rPr lang="en-US"/>
            <a:t>Extensive analysis capabilities previously not possible.</a:t>
          </a:r>
        </a:p>
      </dgm:t>
    </dgm:pt>
    <dgm:pt modelId="{1B482E7D-1DA3-4946-8BC9-45BF284A8F4E}" type="parTrans" cxnId="{8748BBB1-732F-49FE-8216-C88CBE6CE713}">
      <dgm:prSet/>
      <dgm:spPr/>
      <dgm:t>
        <a:bodyPr/>
        <a:lstStyle/>
        <a:p>
          <a:endParaRPr lang="en-US"/>
        </a:p>
      </dgm:t>
    </dgm:pt>
    <dgm:pt modelId="{9F0CB9C8-26B1-4518-A1F3-DD50E8792BAF}" type="sibTrans" cxnId="{8748BBB1-732F-49FE-8216-C88CBE6CE713}">
      <dgm:prSet/>
      <dgm:spPr/>
      <dgm:t>
        <a:bodyPr/>
        <a:lstStyle/>
        <a:p>
          <a:endParaRPr lang="en-US"/>
        </a:p>
      </dgm:t>
    </dgm:pt>
    <dgm:pt modelId="{7F6E55D6-8A0E-47B9-B069-889B6B8690F9}">
      <dgm:prSet/>
      <dgm:spPr/>
      <dgm:t>
        <a:bodyPr/>
        <a:lstStyle/>
        <a:p>
          <a:r>
            <a:rPr lang="en-US"/>
            <a:t>Consolidated view of organizational data.</a:t>
          </a:r>
        </a:p>
      </dgm:t>
    </dgm:pt>
    <dgm:pt modelId="{3EACB465-964B-45B0-B161-AB3A4DBDC44A}" type="parTrans" cxnId="{7914E5D9-29EF-4A9B-A610-06897ABD294B}">
      <dgm:prSet/>
      <dgm:spPr/>
      <dgm:t>
        <a:bodyPr/>
        <a:lstStyle/>
        <a:p>
          <a:endParaRPr lang="en-US"/>
        </a:p>
      </dgm:t>
    </dgm:pt>
    <dgm:pt modelId="{5CCCE748-8445-4C1B-8734-D7B2A30E159D}" type="sibTrans" cxnId="{7914E5D9-29EF-4A9B-A610-06897ABD294B}">
      <dgm:prSet/>
      <dgm:spPr/>
      <dgm:t>
        <a:bodyPr/>
        <a:lstStyle/>
        <a:p>
          <a:endParaRPr lang="en-US"/>
        </a:p>
      </dgm:t>
    </dgm:pt>
    <dgm:pt modelId="{10ADADDB-0184-496B-8805-AEEA51D2AA40}">
      <dgm:prSet/>
      <dgm:spPr/>
      <dgm:t>
        <a:bodyPr/>
        <a:lstStyle/>
        <a:p>
          <a:r>
            <a:rPr lang="en-US" b="1"/>
            <a:t>Impact on Business</a:t>
          </a:r>
          <a:r>
            <a:rPr lang="en-US"/>
            <a:t>: </a:t>
          </a:r>
        </a:p>
      </dgm:t>
    </dgm:pt>
    <dgm:pt modelId="{A86386F9-4F34-4637-A80E-9D869B1FD8D7}" type="parTrans" cxnId="{E9C557E4-6629-410B-A4D5-44DC0312E246}">
      <dgm:prSet/>
      <dgm:spPr/>
      <dgm:t>
        <a:bodyPr/>
        <a:lstStyle/>
        <a:p>
          <a:endParaRPr lang="en-US"/>
        </a:p>
      </dgm:t>
    </dgm:pt>
    <dgm:pt modelId="{4CD3F469-CF0A-487B-A13A-7CA40FAB6189}" type="sibTrans" cxnId="{E9C557E4-6629-410B-A4D5-44DC0312E246}">
      <dgm:prSet/>
      <dgm:spPr/>
      <dgm:t>
        <a:bodyPr/>
        <a:lstStyle/>
        <a:p>
          <a:endParaRPr lang="en-US"/>
        </a:p>
      </dgm:t>
    </dgm:pt>
    <dgm:pt modelId="{FBCC174F-D8DD-49F0-BFDD-1C8EEF77D1D3}">
      <dgm:prSet/>
      <dgm:spPr/>
      <dgm:t>
        <a:bodyPr/>
        <a:lstStyle/>
        <a:p>
          <a:r>
            <a:rPr lang="en-US"/>
            <a:t>Benefits include improved business knowledge, competitive advantage, enhanced customer service, better decision-making, and streamlined business processes.</a:t>
          </a:r>
        </a:p>
      </dgm:t>
    </dgm:pt>
    <dgm:pt modelId="{2A284A9B-B3D1-451E-BE0A-ECFE792B9B17}" type="parTrans" cxnId="{BBF2C53C-C484-4225-BBF8-D7905BBD2B44}">
      <dgm:prSet/>
      <dgm:spPr/>
      <dgm:t>
        <a:bodyPr/>
        <a:lstStyle/>
        <a:p>
          <a:endParaRPr lang="en-US"/>
        </a:p>
      </dgm:t>
    </dgm:pt>
    <dgm:pt modelId="{99A1519E-3A96-4F66-A104-A5022329801E}" type="sibTrans" cxnId="{BBF2C53C-C484-4225-BBF8-D7905BBD2B44}">
      <dgm:prSet/>
      <dgm:spPr/>
      <dgm:t>
        <a:bodyPr/>
        <a:lstStyle/>
        <a:p>
          <a:endParaRPr lang="en-US"/>
        </a:p>
      </dgm:t>
    </dgm:pt>
    <dgm:pt modelId="{DF70A7DE-F27B-4165-B5AB-28DFF7982CAF}" type="pres">
      <dgm:prSet presAssocID="{8F67180D-0A92-4238-9088-162BEAAC2E17}" presName="Name0" presStyleCnt="0">
        <dgm:presLayoutVars>
          <dgm:dir/>
          <dgm:animLvl val="lvl"/>
          <dgm:resizeHandles val="exact"/>
        </dgm:presLayoutVars>
      </dgm:prSet>
      <dgm:spPr/>
    </dgm:pt>
    <dgm:pt modelId="{4F0952CE-A337-42A2-B3F1-805928C46AF1}" type="pres">
      <dgm:prSet presAssocID="{91478E7D-1B1E-4966-A8DF-99CC7B5257E1}" presName="composite" presStyleCnt="0"/>
      <dgm:spPr/>
    </dgm:pt>
    <dgm:pt modelId="{85ADCE3D-AC8D-4DB5-A43D-6A77E8774C97}" type="pres">
      <dgm:prSet presAssocID="{91478E7D-1B1E-4966-A8DF-99CC7B5257E1}" presName="parTx" presStyleLbl="alignNode1" presStyleIdx="0" presStyleCnt="5">
        <dgm:presLayoutVars>
          <dgm:chMax val="0"/>
          <dgm:chPref val="0"/>
          <dgm:bulletEnabled val="1"/>
        </dgm:presLayoutVars>
      </dgm:prSet>
      <dgm:spPr/>
    </dgm:pt>
    <dgm:pt modelId="{5929C407-0B8E-478E-AF0C-DDA1089EFE1F}" type="pres">
      <dgm:prSet presAssocID="{91478E7D-1B1E-4966-A8DF-99CC7B5257E1}" presName="desTx" presStyleLbl="alignAccFollowNode1" presStyleIdx="0" presStyleCnt="5">
        <dgm:presLayoutVars>
          <dgm:bulletEnabled val="1"/>
        </dgm:presLayoutVars>
      </dgm:prSet>
      <dgm:spPr/>
    </dgm:pt>
    <dgm:pt modelId="{228E6637-DC1B-4458-BEB5-68FB42F025D1}" type="pres">
      <dgm:prSet presAssocID="{231AF1A4-0F5A-4D4F-8CC0-F34688E320C6}" presName="space" presStyleCnt="0"/>
      <dgm:spPr/>
    </dgm:pt>
    <dgm:pt modelId="{EF0AA511-E056-41D9-9E62-33B295F4DD54}" type="pres">
      <dgm:prSet presAssocID="{F32A51DD-2B83-4C01-8CF2-C3177254640B}" presName="composite" presStyleCnt="0"/>
      <dgm:spPr/>
    </dgm:pt>
    <dgm:pt modelId="{20061C61-D6C6-45C3-AD20-A7C29A59DD1C}" type="pres">
      <dgm:prSet presAssocID="{F32A51DD-2B83-4C01-8CF2-C3177254640B}" presName="parTx" presStyleLbl="alignNode1" presStyleIdx="1" presStyleCnt="5">
        <dgm:presLayoutVars>
          <dgm:chMax val="0"/>
          <dgm:chPref val="0"/>
          <dgm:bulletEnabled val="1"/>
        </dgm:presLayoutVars>
      </dgm:prSet>
      <dgm:spPr/>
    </dgm:pt>
    <dgm:pt modelId="{A6A97AA1-8EED-4C76-80B1-D0AC356E70F8}" type="pres">
      <dgm:prSet presAssocID="{F32A51DD-2B83-4C01-8CF2-C3177254640B}" presName="desTx" presStyleLbl="alignAccFollowNode1" presStyleIdx="1" presStyleCnt="5">
        <dgm:presLayoutVars>
          <dgm:bulletEnabled val="1"/>
        </dgm:presLayoutVars>
      </dgm:prSet>
      <dgm:spPr/>
    </dgm:pt>
    <dgm:pt modelId="{C8348661-8EF4-4859-8FB3-C74B3F651299}" type="pres">
      <dgm:prSet presAssocID="{12B69964-DE8C-407C-9743-EBF3C9CDE59B}" presName="space" presStyleCnt="0"/>
      <dgm:spPr/>
    </dgm:pt>
    <dgm:pt modelId="{C92C8EFE-D23B-47FA-8648-5D54AA8D66CD}" type="pres">
      <dgm:prSet presAssocID="{DD9ACC7B-989D-4D19-ADEA-CBC496C66E5D}" presName="composite" presStyleCnt="0"/>
      <dgm:spPr/>
    </dgm:pt>
    <dgm:pt modelId="{34E154B5-216A-4A94-846F-23AF27E65DF3}" type="pres">
      <dgm:prSet presAssocID="{DD9ACC7B-989D-4D19-ADEA-CBC496C66E5D}" presName="parTx" presStyleLbl="alignNode1" presStyleIdx="2" presStyleCnt="5">
        <dgm:presLayoutVars>
          <dgm:chMax val="0"/>
          <dgm:chPref val="0"/>
          <dgm:bulletEnabled val="1"/>
        </dgm:presLayoutVars>
      </dgm:prSet>
      <dgm:spPr/>
    </dgm:pt>
    <dgm:pt modelId="{A8EC5AF6-F855-4193-90D2-7C3D1AA0BDC1}" type="pres">
      <dgm:prSet presAssocID="{DD9ACC7B-989D-4D19-ADEA-CBC496C66E5D}" presName="desTx" presStyleLbl="alignAccFollowNode1" presStyleIdx="2" presStyleCnt="5">
        <dgm:presLayoutVars>
          <dgm:bulletEnabled val="1"/>
        </dgm:presLayoutVars>
      </dgm:prSet>
      <dgm:spPr/>
    </dgm:pt>
    <dgm:pt modelId="{CAE63BF5-C3F5-4A6A-866C-CE980F5C8991}" type="pres">
      <dgm:prSet presAssocID="{1F780D15-3C94-411C-9DE8-2569A1242938}" presName="space" presStyleCnt="0"/>
      <dgm:spPr/>
    </dgm:pt>
    <dgm:pt modelId="{9CA1F830-6B15-4F4F-8850-A1F91B6ADDFA}" type="pres">
      <dgm:prSet presAssocID="{F91A67C7-4743-4D12-A639-B73B0E07FDDA}" presName="composite" presStyleCnt="0"/>
      <dgm:spPr/>
    </dgm:pt>
    <dgm:pt modelId="{07269BA4-1B28-4CE9-9612-BC926DC9A03E}" type="pres">
      <dgm:prSet presAssocID="{F91A67C7-4743-4D12-A639-B73B0E07FDDA}" presName="parTx" presStyleLbl="alignNode1" presStyleIdx="3" presStyleCnt="5">
        <dgm:presLayoutVars>
          <dgm:chMax val="0"/>
          <dgm:chPref val="0"/>
          <dgm:bulletEnabled val="1"/>
        </dgm:presLayoutVars>
      </dgm:prSet>
      <dgm:spPr/>
    </dgm:pt>
    <dgm:pt modelId="{8A34BD09-FFE7-4ECC-B2BE-9D44F63FCFC9}" type="pres">
      <dgm:prSet presAssocID="{F91A67C7-4743-4D12-A639-B73B0E07FDDA}" presName="desTx" presStyleLbl="alignAccFollowNode1" presStyleIdx="3" presStyleCnt="5">
        <dgm:presLayoutVars>
          <dgm:bulletEnabled val="1"/>
        </dgm:presLayoutVars>
      </dgm:prSet>
      <dgm:spPr/>
    </dgm:pt>
    <dgm:pt modelId="{59CB0455-36F3-4717-B57E-2A9E2C115F08}" type="pres">
      <dgm:prSet presAssocID="{8DB88AD0-8D27-4445-9849-4D42CEF113F7}" presName="space" presStyleCnt="0"/>
      <dgm:spPr/>
    </dgm:pt>
    <dgm:pt modelId="{722A4CAC-46D0-4CC4-A99D-490CAC1FB88F}" type="pres">
      <dgm:prSet presAssocID="{10ADADDB-0184-496B-8805-AEEA51D2AA40}" presName="composite" presStyleCnt="0"/>
      <dgm:spPr/>
    </dgm:pt>
    <dgm:pt modelId="{3866E601-05AA-4CFE-8D56-6E457C8D1A21}" type="pres">
      <dgm:prSet presAssocID="{10ADADDB-0184-496B-8805-AEEA51D2AA40}" presName="parTx" presStyleLbl="alignNode1" presStyleIdx="4" presStyleCnt="5">
        <dgm:presLayoutVars>
          <dgm:chMax val="0"/>
          <dgm:chPref val="0"/>
          <dgm:bulletEnabled val="1"/>
        </dgm:presLayoutVars>
      </dgm:prSet>
      <dgm:spPr/>
    </dgm:pt>
    <dgm:pt modelId="{1E8B35DC-4C23-4744-B52D-02B5FDFFF4FE}" type="pres">
      <dgm:prSet presAssocID="{10ADADDB-0184-496B-8805-AEEA51D2AA40}" presName="desTx" presStyleLbl="alignAccFollowNode1" presStyleIdx="4" presStyleCnt="5">
        <dgm:presLayoutVars>
          <dgm:bulletEnabled val="1"/>
        </dgm:presLayoutVars>
      </dgm:prSet>
      <dgm:spPr/>
    </dgm:pt>
  </dgm:ptLst>
  <dgm:cxnLst>
    <dgm:cxn modelId="{21885703-F97B-4898-B05A-C759E5DBB8E7}" type="presOf" srcId="{10ADADDB-0184-496B-8805-AEEA51D2AA40}" destId="{3866E601-05AA-4CFE-8D56-6E457C8D1A21}" srcOrd="0" destOrd="0" presId="urn:microsoft.com/office/officeart/2005/8/layout/hList1"/>
    <dgm:cxn modelId="{E1633511-2EC7-469A-A295-3445710CA796}" srcId="{8F67180D-0A92-4238-9088-162BEAAC2E17}" destId="{F32A51DD-2B83-4C01-8CF2-C3177254640B}" srcOrd="1" destOrd="0" parTransId="{EDC1B332-A9F2-4555-B70D-F9D9A0B24984}" sibTransId="{12B69964-DE8C-407C-9743-EBF3C9CDE59B}"/>
    <dgm:cxn modelId="{1ABFEE25-A11D-4A63-981D-3946BA731789}" srcId="{8F67180D-0A92-4238-9088-162BEAAC2E17}" destId="{F91A67C7-4743-4D12-A639-B73B0E07FDDA}" srcOrd="3" destOrd="0" parTransId="{291AE5B3-C38C-4F10-928A-1C734C003B2D}" sibTransId="{8DB88AD0-8D27-4445-9849-4D42CEF113F7}"/>
    <dgm:cxn modelId="{99BC0839-C82D-4093-BCCF-DEBB6D64CFF5}" type="presOf" srcId="{F91A67C7-4743-4D12-A639-B73B0E07FDDA}" destId="{07269BA4-1B28-4CE9-9612-BC926DC9A03E}" srcOrd="0" destOrd="0" presId="urn:microsoft.com/office/officeart/2005/8/layout/hList1"/>
    <dgm:cxn modelId="{BBF2C53C-C484-4225-BBF8-D7905BBD2B44}" srcId="{10ADADDB-0184-496B-8805-AEEA51D2AA40}" destId="{FBCC174F-D8DD-49F0-BFDD-1C8EEF77D1D3}" srcOrd="0" destOrd="0" parTransId="{2A284A9B-B3D1-451E-BE0A-ECFE792B9B17}" sibTransId="{99A1519E-3A96-4F66-A104-A5022329801E}"/>
    <dgm:cxn modelId="{B5CBE760-A594-4A4A-AD09-75AE724D0A5A}" type="presOf" srcId="{8F67180D-0A92-4238-9088-162BEAAC2E17}" destId="{DF70A7DE-F27B-4165-B5AB-28DFF7982CAF}" srcOrd="0" destOrd="0" presId="urn:microsoft.com/office/officeart/2005/8/layout/hList1"/>
    <dgm:cxn modelId="{442B3164-16A2-4C11-BFF2-8766AA223B14}" type="presOf" srcId="{592F13AF-85B9-4A73-AC48-F38C177D7457}" destId="{A8EC5AF6-F855-4193-90D2-7C3D1AA0BDC1}" srcOrd="0" destOrd="0" presId="urn:microsoft.com/office/officeart/2005/8/layout/hList1"/>
    <dgm:cxn modelId="{2DE9114B-6E77-4430-8412-49E6479CA054}" srcId="{8F67180D-0A92-4238-9088-162BEAAC2E17}" destId="{91478E7D-1B1E-4966-A8DF-99CC7B5257E1}" srcOrd="0" destOrd="0" parTransId="{DEDD61FA-4A40-4E84-89D9-74903B68A3B6}" sibTransId="{231AF1A4-0F5A-4D4F-8CC0-F34688E320C6}"/>
    <dgm:cxn modelId="{B97B244F-BB0E-498A-80BC-644FA43D69B9}" srcId="{91478E7D-1B1E-4966-A8DF-99CC7B5257E1}" destId="{CC2BB7F6-DD98-4DD1-A369-E456FC694F8E}" srcOrd="0" destOrd="0" parTransId="{BB4D7BCC-CF11-437F-9538-C7C0A9FFC11D}" sibTransId="{1389F841-6BCB-40FB-B399-E0D624E0E5BD}"/>
    <dgm:cxn modelId="{C4FAA07C-C8D3-43A5-805D-14BF28C5EE4A}" type="presOf" srcId="{DD9ACC7B-989D-4D19-ADEA-CBC496C66E5D}" destId="{34E154B5-216A-4A94-846F-23AF27E65DF3}" srcOrd="0" destOrd="0" presId="urn:microsoft.com/office/officeart/2005/8/layout/hList1"/>
    <dgm:cxn modelId="{401E2687-8430-418F-BDCB-A44FA533DB54}" type="presOf" srcId="{F5E5A186-D2B2-4104-AB14-B251265D85B3}" destId="{8A34BD09-FFE7-4ECC-B2BE-9D44F63FCFC9}" srcOrd="0" destOrd="0" presId="urn:microsoft.com/office/officeart/2005/8/layout/hList1"/>
    <dgm:cxn modelId="{94E5268C-A579-4C9C-9226-93EE96FFE02F}" type="presOf" srcId="{91478E7D-1B1E-4966-A8DF-99CC7B5257E1}" destId="{85ADCE3D-AC8D-4DB5-A43D-6A77E8774C97}" srcOrd="0" destOrd="0" presId="urn:microsoft.com/office/officeart/2005/8/layout/hList1"/>
    <dgm:cxn modelId="{FF3A7B97-EF9C-41E9-8858-05CFC276BE5A}" type="presOf" srcId="{7F6E55D6-8A0E-47B9-B069-889B6B8690F9}" destId="{8A34BD09-FFE7-4ECC-B2BE-9D44F63FCFC9}" srcOrd="0" destOrd="2" presId="urn:microsoft.com/office/officeart/2005/8/layout/hList1"/>
    <dgm:cxn modelId="{40D046A6-9374-4178-8E64-BE00EA5D9447}" type="presOf" srcId="{F32A51DD-2B83-4C01-8CF2-C3177254640B}" destId="{20061C61-D6C6-45C3-AD20-A7C29A59DD1C}" srcOrd="0" destOrd="0" presId="urn:microsoft.com/office/officeart/2005/8/layout/hList1"/>
    <dgm:cxn modelId="{C90742A9-4D88-4568-B056-7CA89930D542}" srcId="{8F67180D-0A92-4238-9088-162BEAAC2E17}" destId="{DD9ACC7B-989D-4D19-ADEA-CBC496C66E5D}" srcOrd="2" destOrd="0" parTransId="{15B0EF49-7D6B-4334-82BE-484CB6CF1566}" sibTransId="{1F780D15-3C94-411C-9DE8-2569A1242938}"/>
    <dgm:cxn modelId="{1AFD96AA-6A81-412F-A8F0-D333CA29AD27}" srcId="{F91A67C7-4743-4D12-A639-B73B0E07FDDA}" destId="{F5E5A186-D2B2-4104-AB14-B251265D85B3}" srcOrd="0" destOrd="0" parTransId="{CA81CC7E-ECAB-4103-91E6-62E437739CB3}" sibTransId="{A888C117-C2E1-488E-BEA7-6872E2496172}"/>
    <dgm:cxn modelId="{8748BBB1-732F-49FE-8216-C88CBE6CE713}" srcId="{F91A67C7-4743-4D12-A639-B73B0E07FDDA}" destId="{FA48F0BC-D938-4FAC-8E23-CAFDEB17DB45}" srcOrd="1" destOrd="0" parTransId="{1B482E7D-1DA3-4946-8BC9-45BF284A8F4E}" sibTransId="{9F0CB9C8-26B1-4518-A1F3-DD50E8792BAF}"/>
    <dgm:cxn modelId="{555421CB-A44A-4D72-B5D6-18419A1EEBDD}" type="presOf" srcId="{0492ECAC-BA7F-4EB7-A8B9-A4C003DC51B7}" destId="{A6A97AA1-8EED-4C76-80B1-D0AC356E70F8}" srcOrd="0" destOrd="0" presId="urn:microsoft.com/office/officeart/2005/8/layout/hList1"/>
    <dgm:cxn modelId="{3DA8A3D3-0C01-421F-971F-AAA0A7B4CBEE}" type="presOf" srcId="{FA48F0BC-D938-4FAC-8E23-CAFDEB17DB45}" destId="{8A34BD09-FFE7-4ECC-B2BE-9D44F63FCFC9}" srcOrd="0" destOrd="1" presId="urn:microsoft.com/office/officeart/2005/8/layout/hList1"/>
    <dgm:cxn modelId="{7914E5D9-29EF-4A9B-A610-06897ABD294B}" srcId="{F91A67C7-4743-4D12-A639-B73B0E07FDDA}" destId="{7F6E55D6-8A0E-47B9-B069-889B6B8690F9}" srcOrd="2" destOrd="0" parTransId="{3EACB465-964B-45B0-B161-AB3A4DBDC44A}" sibTransId="{5CCCE748-8445-4C1B-8734-D7B2A30E159D}"/>
    <dgm:cxn modelId="{E9C557E4-6629-410B-A4D5-44DC0312E246}" srcId="{8F67180D-0A92-4238-9088-162BEAAC2E17}" destId="{10ADADDB-0184-496B-8805-AEEA51D2AA40}" srcOrd="4" destOrd="0" parTransId="{A86386F9-4F34-4637-A80E-9D869B1FD8D7}" sibTransId="{4CD3F469-CF0A-487B-A13A-7CA40FAB6189}"/>
    <dgm:cxn modelId="{C66D33E6-A8C1-4EB1-A202-99EFEACD633C}" srcId="{DD9ACC7B-989D-4D19-ADEA-CBC496C66E5D}" destId="{592F13AF-85B9-4A73-AC48-F38C177D7457}" srcOrd="0" destOrd="0" parTransId="{A31661CD-A4C0-4933-ACD2-6F3BBBB91B5B}" sibTransId="{69DCB36E-EA48-443D-A382-7F296772BF12}"/>
    <dgm:cxn modelId="{5BE035EE-1B98-43B6-A2D0-C768CDA95338}" srcId="{F32A51DD-2B83-4C01-8CF2-C3177254640B}" destId="{0492ECAC-BA7F-4EB7-A8B9-A4C003DC51B7}" srcOrd="0" destOrd="0" parTransId="{E07E6B61-73BB-4636-ADA3-BBA9738CC07E}" sibTransId="{B0906F20-50B4-4637-A14B-E749BC0B1F00}"/>
    <dgm:cxn modelId="{667415F2-AAFD-475E-B265-3315BECE9EBA}" type="presOf" srcId="{CC2BB7F6-DD98-4DD1-A369-E456FC694F8E}" destId="{5929C407-0B8E-478E-AF0C-DDA1089EFE1F}" srcOrd="0" destOrd="0" presId="urn:microsoft.com/office/officeart/2005/8/layout/hList1"/>
    <dgm:cxn modelId="{59AEBFFF-F295-4B04-A2BA-38A461694312}" type="presOf" srcId="{FBCC174F-D8DD-49F0-BFDD-1C8EEF77D1D3}" destId="{1E8B35DC-4C23-4744-B52D-02B5FDFFF4FE}" srcOrd="0" destOrd="0" presId="urn:microsoft.com/office/officeart/2005/8/layout/hList1"/>
    <dgm:cxn modelId="{ABB72452-0256-4DF7-89D5-76FF0E7D7E61}" type="presParOf" srcId="{DF70A7DE-F27B-4165-B5AB-28DFF7982CAF}" destId="{4F0952CE-A337-42A2-B3F1-805928C46AF1}" srcOrd="0" destOrd="0" presId="urn:microsoft.com/office/officeart/2005/8/layout/hList1"/>
    <dgm:cxn modelId="{D48E719C-B464-4AEF-BDEB-B18953CB9B87}" type="presParOf" srcId="{4F0952CE-A337-42A2-B3F1-805928C46AF1}" destId="{85ADCE3D-AC8D-4DB5-A43D-6A77E8774C97}" srcOrd="0" destOrd="0" presId="urn:microsoft.com/office/officeart/2005/8/layout/hList1"/>
    <dgm:cxn modelId="{69E840DB-F641-4ECE-9B6F-482B7072088D}" type="presParOf" srcId="{4F0952CE-A337-42A2-B3F1-805928C46AF1}" destId="{5929C407-0B8E-478E-AF0C-DDA1089EFE1F}" srcOrd="1" destOrd="0" presId="urn:microsoft.com/office/officeart/2005/8/layout/hList1"/>
    <dgm:cxn modelId="{5EF8E5D1-584D-4F3E-9441-AA2941DD7232}" type="presParOf" srcId="{DF70A7DE-F27B-4165-B5AB-28DFF7982CAF}" destId="{228E6637-DC1B-4458-BEB5-68FB42F025D1}" srcOrd="1" destOrd="0" presId="urn:microsoft.com/office/officeart/2005/8/layout/hList1"/>
    <dgm:cxn modelId="{AD58BA08-5863-49CE-B992-1FD1181F481A}" type="presParOf" srcId="{DF70A7DE-F27B-4165-B5AB-28DFF7982CAF}" destId="{EF0AA511-E056-41D9-9E62-33B295F4DD54}" srcOrd="2" destOrd="0" presId="urn:microsoft.com/office/officeart/2005/8/layout/hList1"/>
    <dgm:cxn modelId="{CDA822FD-ED98-4519-AA2C-2F83C999E9C9}" type="presParOf" srcId="{EF0AA511-E056-41D9-9E62-33B295F4DD54}" destId="{20061C61-D6C6-45C3-AD20-A7C29A59DD1C}" srcOrd="0" destOrd="0" presId="urn:microsoft.com/office/officeart/2005/8/layout/hList1"/>
    <dgm:cxn modelId="{8BF4EBBB-29C1-4033-A279-9F9F1A85DE64}" type="presParOf" srcId="{EF0AA511-E056-41D9-9E62-33B295F4DD54}" destId="{A6A97AA1-8EED-4C76-80B1-D0AC356E70F8}" srcOrd="1" destOrd="0" presId="urn:microsoft.com/office/officeart/2005/8/layout/hList1"/>
    <dgm:cxn modelId="{6D51C826-C6BB-4873-B8FA-C6694D9D36E0}" type="presParOf" srcId="{DF70A7DE-F27B-4165-B5AB-28DFF7982CAF}" destId="{C8348661-8EF4-4859-8FB3-C74B3F651299}" srcOrd="3" destOrd="0" presId="urn:microsoft.com/office/officeart/2005/8/layout/hList1"/>
    <dgm:cxn modelId="{5EA9FAD4-E1A6-4432-9BC4-E32E352D84FD}" type="presParOf" srcId="{DF70A7DE-F27B-4165-B5AB-28DFF7982CAF}" destId="{C92C8EFE-D23B-47FA-8648-5D54AA8D66CD}" srcOrd="4" destOrd="0" presId="urn:microsoft.com/office/officeart/2005/8/layout/hList1"/>
    <dgm:cxn modelId="{106026E6-1DFA-4088-A153-4B301A533C1E}" type="presParOf" srcId="{C92C8EFE-D23B-47FA-8648-5D54AA8D66CD}" destId="{34E154B5-216A-4A94-846F-23AF27E65DF3}" srcOrd="0" destOrd="0" presId="urn:microsoft.com/office/officeart/2005/8/layout/hList1"/>
    <dgm:cxn modelId="{6B47D4F0-6061-40D4-84AD-757CB7CF6D88}" type="presParOf" srcId="{C92C8EFE-D23B-47FA-8648-5D54AA8D66CD}" destId="{A8EC5AF6-F855-4193-90D2-7C3D1AA0BDC1}" srcOrd="1" destOrd="0" presId="urn:microsoft.com/office/officeart/2005/8/layout/hList1"/>
    <dgm:cxn modelId="{4B19CA55-6F16-463B-8EE4-491B7A91E2B5}" type="presParOf" srcId="{DF70A7DE-F27B-4165-B5AB-28DFF7982CAF}" destId="{CAE63BF5-C3F5-4A6A-866C-CE980F5C8991}" srcOrd="5" destOrd="0" presId="urn:microsoft.com/office/officeart/2005/8/layout/hList1"/>
    <dgm:cxn modelId="{D82B3FA4-075D-4B39-9CEB-EBD40EC88338}" type="presParOf" srcId="{DF70A7DE-F27B-4165-B5AB-28DFF7982CAF}" destId="{9CA1F830-6B15-4F4F-8850-A1F91B6ADDFA}" srcOrd="6" destOrd="0" presId="urn:microsoft.com/office/officeart/2005/8/layout/hList1"/>
    <dgm:cxn modelId="{6760D17A-5EEE-486A-9BCE-93A3BFFA11D4}" type="presParOf" srcId="{9CA1F830-6B15-4F4F-8850-A1F91B6ADDFA}" destId="{07269BA4-1B28-4CE9-9612-BC926DC9A03E}" srcOrd="0" destOrd="0" presId="urn:microsoft.com/office/officeart/2005/8/layout/hList1"/>
    <dgm:cxn modelId="{4362F145-DC54-43E9-9D2F-64CD51242986}" type="presParOf" srcId="{9CA1F830-6B15-4F4F-8850-A1F91B6ADDFA}" destId="{8A34BD09-FFE7-4ECC-B2BE-9D44F63FCFC9}" srcOrd="1" destOrd="0" presId="urn:microsoft.com/office/officeart/2005/8/layout/hList1"/>
    <dgm:cxn modelId="{78EDD4D2-F6EA-42CF-A3CB-B174A29F2A34}" type="presParOf" srcId="{DF70A7DE-F27B-4165-B5AB-28DFF7982CAF}" destId="{59CB0455-36F3-4717-B57E-2A9E2C115F08}" srcOrd="7" destOrd="0" presId="urn:microsoft.com/office/officeart/2005/8/layout/hList1"/>
    <dgm:cxn modelId="{F5903EEA-E512-418E-9D43-33A58863C8CC}" type="presParOf" srcId="{DF70A7DE-F27B-4165-B5AB-28DFF7982CAF}" destId="{722A4CAC-46D0-4CC4-A99D-490CAC1FB88F}" srcOrd="8" destOrd="0" presId="urn:microsoft.com/office/officeart/2005/8/layout/hList1"/>
    <dgm:cxn modelId="{F9A13CDE-8845-49C8-9EDB-0374CF5E6058}" type="presParOf" srcId="{722A4CAC-46D0-4CC4-A99D-490CAC1FB88F}" destId="{3866E601-05AA-4CFE-8D56-6E457C8D1A21}" srcOrd="0" destOrd="0" presId="urn:microsoft.com/office/officeart/2005/8/layout/hList1"/>
    <dgm:cxn modelId="{F321AA57-BD9C-41C3-9E8C-B79486805B43}" type="presParOf" srcId="{722A4CAC-46D0-4CC4-A99D-490CAC1FB88F}" destId="{1E8B35DC-4C23-4744-B52D-02B5FDFFF4F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91D5811-6ACE-42FE-9325-C655EF36EEAE}"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81EC3ACD-AC3F-4C96-96E7-CF892A2FCA83}">
      <dgm:prSet/>
      <dgm:spPr/>
      <dgm:t>
        <a:bodyPr/>
        <a:lstStyle/>
        <a:p>
          <a:pPr>
            <a:defRPr b="1"/>
          </a:pPr>
          <a:r>
            <a:rPr lang="en-US"/>
            <a:t>Challenges with Enterprise Data Warehouses (EDWs):</a:t>
          </a:r>
        </a:p>
      </dgm:t>
    </dgm:pt>
    <dgm:pt modelId="{61456124-9EFC-4A7A-8834-6ACC2557503B}" type="parTrans" cxnId="{56463F5F-7BFE-4791-8C27-6440CD1AB0D5}">
      <dgm:prSet/>
      <dgm:spPr/>
      <dgm:t>
        <a:bodyPr/>
        <a:lstStyle/>
        <a:p>
          <a:endParaRPr lang="en-US"/>
        </a:p>
      </dgm:t>
    </dgm:pt>
    <dgm:pt modelId="{46F60459-68EB-4241-9319-D84542BE03AD}" type="sibTrans" cxnId="{56463F5F-7BFE-4791-8C27-6440CD1AB0D5}">
      <dgm:prSet/>
      <dgm:spPr/>
      <dgm:t>
        <a:bodyPr/>
        <a:lstStyle/>
        <a:p>
          <a:endParaRPr lang="en-US"/>
        </a:p>
      </dgm:t>
    </dgm:pt>
    <dgm:pt modelId="{48178C27-2CAB-49AF-938C-EE401B23F9B1}">
      <dgm:prSet/>
      <dgm:spPr/>
      <dgm:t>
        <a:bodyPr/>
        <a:lstStyle/>
        <a:p>
          <a:r>
            <a:rPr lang="en-US"/>
            <a:t>Despite their benefits, EDWs can be inflexible and struggle to manage new data sources, such as streaming data and social media content.</a:t>
          </a:r>
        </a:p>
      </dgm:t>
    </dgm:pt>
    <dgm:pt modelId="{1D9993D2-B74A-49C0-8228-3AC353B82053}" type="parTrans" cxnId="{4D9318D0-2F99-4213-BEA1-B97E54EA12E3}">
      <dgm:prSet/>
      <dgm:spPr/>
      <dgm:t>
        <a:bodyPr/>
        <a:lstStyle/>
        <a:p>
          <a:endParaRPr lang="en-US"/>
        </a:p>
      </dgm:t>
    </dgm:pt>
    <dgm:pt modelId="{CF456DDA-C880-4F1D-9E19-E160C753FC6B}" type="sibTrans" cxnId="{4D9318D0-2F99-4213-BEA1-B97E54EA12E3}">
      <dgm:prSet/>
      <dgm:spPr/>
      <dgm:t>
        <a:bodyPr/>
        <a:lstStyle/>
        <a:p>
          <a:endParaRPr lang="en-US"/>
        </a:p>
      </dgm:t>
    </dgm:pt>
    <dgm:pt modelId="{156841EE-B7DC-40BE-B045-E48AF6962EAB}">
      <dgm:prSet/>
      <dgm:spPr/>
      <dgm:t>
        <a:bodyPr/>
        <a:lstStyle/>
        <a:p>
          <a:r>
            <a:rPr lang="en-US"/>
            <a:t>EDWs require a predefined schema, limiting their ability to handle ad hoc queries and adapt to evolving business needs.</a:t>
          </a:r>
        </a:p>
      </dgm:t>
    </dgm:pt>
    <dgm:pt modelId="{0EC41DD2-33FF-4322-9EAA-3167CFCDBC7B}" type="parTrans" cxnId="{ABBF9B29-B831-47A1-BAA8-8CC9FB2E3EBD}">
      <dgm:prSet/>
      <dgm:spPr/>
      <dgm:t>
        <a:bodyPr/>
        <a:lstStyle/>
        <a:p>
          <a:endParaRPr lang="en-US"/>
        </a:p>
      </dgm:t>
    </dgm:pt>
    <dgm:pt modelId="{EE88ECB2-33EA-446C-A6CA-27A8681D5C6D}" type="sibTrans" cxnId="{ABBF9B29-B831-47A1-BAA8-8CC9FB2E3EBD}">
      <dgm:prSet/>
      <dgm:spPr/>
      <dgm:t>
        <a:bodyPr/>
        <a:lstStyle/>
        <a:p>
          <a:endParaRPr lang="en-US"/>
        </a:p>
      </dgm:t>
    </dgm:pt>
    <dgm:pt modelId="{47CE0159-FE03-459E-B47F-CA4C53A552A6}">
      <dgm:prSet/>
      <dgm:spPr/>
      <dgm:t>
        <a:bodyPr/>
        <a:lstStyle/>
        <a:p>
          <a:pPr>
            <a:defRPr b="1"/>
          </a:pPr>
          <a:r>
            <a:rPr lang="en-US"/>
            <a:t>Transition to Data Lakes:</a:t>
          </a:r>
        </a:p>
      </dgm:t>
    </dgm:pt>
    <dgm:pt modelId="{82101A16-27A1-46E3-AEF5-E7330EACE80E}" type="parTrans" cxnId="{9CA56BA4-502E-4E12-B8D6-E836D3EA7270}">
      <dgm:prSet/>
      <dgm:spPr/>
      <dgm:t>
        <a:bodyPr/>
        <a:lstStyle/>
        <a:p>
          <a:endParaRPr lang="en-US"/>
        </a:p>
      </dgm:t>
    </dgm:pt>
    <dgm:pt modelId="{9E81E6C9-BDD1-4785-B9B1-709F50CE0643}" type="sibTrans" cxnId="{9CA56BA4-502E-4E12-B8D6-E836D3EA7270}">
      <dgm:prSet/>
      <dgm:spPr/>
      <dgm:t>
        <a:bodyPr/>
        <a:lstStyle/>
        <a:p>
          <a:endParaRPr lang="en-US"/>
        </a:p>
      </dgm:t>
    </dgm:pt>
    <dgm:pt modelId="{39337548-E09D-4322-AF7D-A76B9AAAE6D7}">
      <dgm:prSet/>
      <dgm:spPr/>
      <dgm:t>
        <a:bodyPr/>
        <a:lstStyle/>
        <a:p>
          <a:r>
            <a:rPr lang="en-US"/>
            <a:t>The emergence of systems like Apache Hadoop has enabled organizations to implement data lakes, which serve as central repositories for all organizational data.</a:t>
          </a:r>
        </a:p>
      </dgm:t>
    </dgm:pt>
    <dgm:pt modelId="{44B13464-C06F-4F78-827E-0785F43E6A24}" type="parTrans" cxnId="{D703B9B0-B0A5-467F-A877-CA5666341378}">
      <dgm:prSet/>
      <dgm:spPr/>
      <dgm:t>
        <a:bodyPr/>
        <a:lstStyle/>
        <a:p>
          <a:endParaRPr lang="en-US"/>
        </a:p>
      </dgm:t>
    </dgm:pt>
    <dgm:pt modelId="{0B668B05-9971-4333-A3C4-2D7EB3E859EA}" type="sibTrans" cxnId="{D703B9B0-B0A5-467F-A877-CA5666341378}">
      <dgm:prSet/>
      <dgm:spPr/>
      <dgm:t>
        <a:bodyPr/>
        <a:lstStyle/>
        <a:p>
          <a:endParaRPr lang="en-US"/>
        </a:p>
      </dgm:t>
    </dgm:pt>
    <dgm:pt modelId="{A6F36F23-9CD3-423E-97D3-DEFAC23093FF}">
      <dgm:prSet/>
      <dgm:spPr/>
      <dgm:t>
        <a:bodyPr/>
        <a:lstStyle/>
        <a:p>
          <a:r>
            <a:rPr lang="en-US"/>
            <a:t>Data lakes accept data in any format, structured or unstructured, providing a more flexible and scalable solution compared to traditional EDWs.</a:t>
          </a:r>
        </a:p>
      </dgm:t>
    </dgm:pt>
    <dgm:pt modelId="{C4A26547-8F72-4104-A8A7-88AABF6C0E7F}" type="parTrans" cxnId="{A5753636-245D-4A64-9BF9-B934828F31AD}">
      <dgm:prSet/>
      <dgm:spPr/>
      <dgm:t>
        <a:bodyPr/>
        <a:lstStyle/>
        <a:p>
          <a:endParaRPr lang="en-US"/>
        </a:p>
      </dgm:t>
    </dgm:pt>
    <dgm:pt modelId="{6E526F3B-8F36-42C0-AE4C-19D75D63342C}" type="sibTrans" cxnId="{A5753636-245D-4A64-9BF9-B934828F31AD}">
      <dgm:prSet/>
      <dgm:spPr/>
      <dgm:t>
        <a:bodyPr/>
        <a:lstStyle/>
        <a:p>
          <a:endParaRPr lang="en-US"/>
        </a:p>
      </dgm:t>
    </dgm:pt>
    <dgm:pt modelId="{B647F4E2-BBE6-4256-A10C-8D810ABA5462}" type="pres">
      <dgm:prSet presAssocID="{991D5811-6ACE-42FE-9325-C655EF36EEAE}" presName="root" presStyleCnt="0">
        <dgm:presLayoutVars>
          <dgm:dir/>
          <dgm:resizeHandles val="exact"/>
        </dgm:presLayoutVars>
      </dgm:prSet>
      <dgm:spPr/>
    </dgm:pt>
    <dgm:pt modelId="{EB32CEE2-046D-4135-A58C-65FF085EBD97}" type="pres">
      <dgm:prSet presAssocID="{81EC3ACD-AC3F-4C96-96E7-CF892A2FCA83}" presName="compNode" presStyleCnt="0"/>
      <dgm:spPr/>
    </dgm:pt>
    <dgm:pt modelId="{C1800C33-12D5-4794-9532-F95E857B9DF0}" type="pres">
      <dgm:prSet presAssocID="{81EC3ACD-AC3F-4C96-96E7-CF892A2FCA8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statísticas"/>
        </a:ext>
      </dgm:extLst>
    </dgm:pt>
    <dgm:pt modelId="{EE4C8F9C-2E3C-48D8-B0DF-332FD981AC61}" type="pres">
      <dgm:prSet presAssocID="{81EC3ACD-AC3F-4C96-96E7-CF892A2FCA83}" presName="iconSpace" presStyleCnt="0"/>
      <dgm:spPr/>
    </dgm:pt>
    <dgm:pt modelId="{8F3079CF-A90B-45A7-8A07-A0ABF23FB744}" type="pres">
      <dgm:prSet presAssocID="{81EC3ACD-AC3F-4C96-96E7-CF892A2FCA83}" presName="parTx" presStyleLbl="revTx" presStyleIdx="0" presStyleCnt="4">
        <dgm:presLayoutVars>
          <dgm:chMax val="0"/>
          <dgm:chPref val="0"/>
        </dgm:presLayoutVars>
      </dgm:prSet>
      <dgm:spPr/>
    </dgm:pt>
    <dgm:pt modelId="{710904CA-3663-4BE0-95C9-DB9A62700948}" type="pres">
      <dgm:prSet presAssocID="{81EC3ACD-AC3F-4C96-96E7-CF892A2FCA83}" presName="txSpace" presStyleCnt="0"/>
      <dgm:spPr/>
    </dgm:pt>
    <dgm:pt modelId="{4A2B4D3F-33D3-4695-B944-955E2BBA2268}" type="pres">
      <dgm:prSet presAssocID="{81EC3ACD-AC3F-4C96-96E7-CF892A2FCA83}" presName="desTx" presStyleLbl="revTx" presStyleIdx="1" presStyleCnt="4">
        <dgm:presLayoutVars/>
      </dgm:prSet>
      <dgm:spPr/>
    </dgm:pt>
    <dgm:pt modelId="{85D7FA5D-80E2-4AF7-A5AA-D5B055A2E3FC}" type="pres">
      <dgm:prSet presAssocID="{46F60459-68EB-4241-9319-D84542BE03AD}" presName="sibTrans" presStyleCnt="0"/>
      <dgm:spPr/>
    </dgm:pt>
    <dgm:pt modelId="{6F4259FB-2ACA-48D8-916A-557E3CFFBC4F}" type="pres">
      <dgm:prSet presAssocID="{47CE0159-FE03-459E-B47F-CA4C53A552A6}" presName="compNode" presStyleCnt="0"/>
      <dgm:spPr/>
    </dgm:pt>
    <dgm:pt modelId="{8A4E89D8-CD8D-4DC5-B51A-A37ABE5D5C0E}" type="pres">
      <dgm:prSet presAssocID="{47CE0159-FE03-459E-B47F-CA4C53A552A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se de Dados"/>
        </a:ext>
      </dgm:extLst>
    </dgm:pt>
    <dgm:pt modelId="{F75B765E-49A6-4CF3-943C-A1CE943F5A36}" type="pres">
      <dgm:prSet presAssocID="{47CE0159-FE03-459E-B47F-CA4C53A552A6}" presName="iconSpace" presStyleCnt="0"/>
      <dgm:spPr/>
    </dgm:pt>
    <dgm:pt modelId="{74316A26-F921-4245-AE79-326140EF2FE1}" type="pres">
      <dgm:prSet presAssocID="{47CE0159-FE03-459E-B47F-CA4C53A552A6}" presName="parTx" presStyleLbl="revTx" presStyleIdx="2" presStyleCnt="4">
        <dgm:presLayoutVars>
          <dgm:chMax val="0"/>
          <dgm:chPref val="0"/>
        </dgm:presLayoutVars>
      </dgm:prSet>
      <dgm:spPr/>
    </dgm:pt>
    <dgm:pt modelId="{588B5DA2-A770-424B-A9D2-C54CBD3BAA7D}" type="pres">
      <dgm:prSet presAssocID="{47CE0159-FE03-459E-B47F-CA4C53A552A6}" presName="txSpace" presStyleCnt="0"/>
      <dgm:spPr/>
    </dgm:pt>
    <dgm:pt modelId="{60AD6C88-E3AB-4B6F-B91C-6243276F1748}" type="pres">
      <dgm:prSet presAssocID="{47CE0159-FE03-459E-B47F-CA4C53A552A6}" presName="desTx" presStyleLbl="revTx" presStyleIdx="3" presStyleCnt="4">
        <dgm:presLayoutVars/>
      </dgm:prSet>
      <dgm:spPr/>
    </dgm:pt>
  </dgm:ptLst>
  <dgm:cxnLst>
    <dgm:cxn modelId="{DC7AAE04-D9F4-4D0A-8404-FCE2E68CDC76}" type="presOf" srcId="{39337548-E09D-4322-AF7D-A76B9AAAE6D7}" destId="{60AD6C88-E3AB-4B6F-B91C-6243276F1748}" srcOrd="0" destOrd="0" presId="urn:microsoft.com/office/officeart/2018/2/layout/IconLabelDescriptionList"/>
    <dgm:cxn modelId="{ABBF9B29-B831-47A1-BAA8-8CC9FB2E3EBD}" srcId="{81EC3ACD-AC3F-4C96-96E7-CF892A2FCA83}" destId="{156841EE-B7DC-40BE-B045-E48AF6962EAB}" srcOrd="1" destOrd="0" parTransId="{0EC41DD2-33FF-4322-9EAA-3167CFCDBC7B}" sibTransId="{EE88ECB2-33EA-446C-A6CA-27A8681D5C6D}"/>
    <dgm:cxn modelId="{A5753636-245D-4A64-9BF9-B934828F31AD}" srcId="{47CE0159-FE03-459E-B47F-CA4C53A552A6}" destId="{A6F36F23-9CD3-423E-97D3-DEFAC23093FF}" srcOrd="1" destOrd="0" parTransId="{C4A26547-8F72-4104-A8A7-88AABF6C0E7F}" sibTransId="{6E526F3B-8F36-42C0-AE4C-19D75D63342C}"/>
    <dgm:cxn modelId="{56463F5F-7BFE-4791-8C27-6440CD1AB0D5}" srcId="{991D5811-6ACE-42FE-9325-C655EF36EEAE}" destId="{81EC3ACD-AC3F-4C96-96E7-CF892A2FCA83}" srcOrd="0" destOrd="0" parTransId="{61456124-9EFC-4A7A-8834-6ACC2557503B}" sibTransId="{46F60459-68EB-4241-9319-D84542BE03AD}"/>
    <dgm:cxn modelId="{2301B573-D7A9-483E-BD26-92CF73B68CD1}" type="presOf" srcId="{A6F36F23-9CD3-423E-97D3-DEFAC23093FF}" destId="{60AD6C88-E3AB-4B6F-B91C-6243276F1748}" srcOrd="0" destOrd="1" presId="urn:microsoft.com/office/officeart/2018/2/layout/IconLabelDescriptionList"/>
    <dgm:cxn modelId="{B2C70B7C-12FF-45DD-899B-D227E91FFCDC}" type="presOf" srcId="{48178C27-2CAB-49AF-938C-EE401B23F9B1}" destId="{4A2B4D3F-33D3-4695-B944-955E2BBA2268}" srcOrd="0" destOrd="0" presId="urn:microsoft.com/office/officeart/2018/2/layout/IconLabelDescriptionList"/>
    <dgm:cxn modelId="{209A8180-A477-4DBF-9ACB-19B004556600}" type="presOf" srcId="{47CE0159-FE03-459E-B47F-CA4C53A552A6}" destId="{74316A26-F921-4245-AE79-326140EF2FE1}" srcOrd="0" destOrd="0" presId="urn:microsoft.com/office/officeart/2018/2/layout/IconLabelDescriptionList"/>
    <dgm:cxn modelId="{14046897-5E1D-4787-AD04-DC4AB8E69170}" type="presOf" srcId="{991D5811-6ACE-42FE-9325-C655EF36EEAE}" destId="{B647F4E2-BBE6-4256-A10C-8D810ABA5462}" srcOrd="0" destOrd="0" presId="urn:microsoft.com/office/officeart/2018/2/layout/IconLabelDescriptionList"/>
    <dgm:cxn modelId="{9CA56BA4-502E-4E12-B8D6-E836D3EA7270}" srcId="{991D5811-6ACE-42FE-9325-C655EF36EEAE}" destId="{47CE0159-FE03-459E-B47F-CA4C53A552A6}" srcOrd="1" destOrd="0" parTransId="{82101A16-27A1-46E3-AEF5-E7330EACE80E}" sibTransId="{9E81E6C9-BDD1-4785-B9B1-709F50CE0643}"/>
    <dgm:cxn modelId="{BF9463A6-74FE-4DE3-8BFE-8E82690C1FA9}" type="presOf" srcId="{156841EE-B7DC-40BE-B045-E48AF6962EAB}" destId="{4A2B4D3F-33D3-4695-B944-955E2BBA2268}" srcOrd="0" destOrd="1" presId="urn:microsoft.com/office/officeart/2018/2/layout/IconLabelDescriptionList"/>
    <dgm:cxn modelId="{D703B9B0-B0A5-467F-A877-CA5666341378}" srcId="{47CE0159-FE03-459E-B47F-CA4C53A552A6}" destId="{39337548-E09D-4322-AF7D-A76B9AAAE6D7}" srcOrd="0" destOrd="0" parTransId="{44B13464-C06F-4F78-827E-0785F43E6A24}" sibTransId="{0B668B05-9971-4333-A3C4-2D7EB3E859EA}"/>
    <dgm:cxn modelId="{4D9318D0-2F99-4213-BEA1-B97E54EA12E3}" srcId="{81EC3ACD-AC3F-4C96-96E7-CF892A2FCA83}" destId="{48178C27-2CAB-49AF-938C-EE401B23F9B1}" srcOrd="0" destOrd="0" parTransId="{1D9993D2-B74A-49C0-8228-3AC353B82053}" sibTransId="{CF456DDA-C880-4F1D-9E19-E160C753FC6B}"/>
    <dgm:cxn modelId="{16421FD0-8E39-4EF3-8E56-67109AECD378}" type="presOf" srcId="{81EC3ACD-AC3F-4C96-96E7-CF892A2FCA83}" destId="{8F3079CF-A90B-45A7-8A07-A0ABF23FB744}" srcOrd="0" destOrd="0" presId="urn:microsoft.com/office/officeart/2018/2/layout/IconLabelDescriptionList"/>
    <dgm:cxn modelId="{4867F859-63AC-4D54-8F3E-1F51C02C8BA7}" type="presParOf" srcId="{B647F4E2-BBE6-4256-A10C-8D810ABA5462}" destId="{EB32CEE2-046D-4135-A58C-65FF085EBD97}" srcOrd="0" destOrd="0" presId="urn:microsoft.com/office/officeart/2018/2/layout/IconLabelDescriptionList"/>
    <dgm:cxn modelId="{C652035C-E42C-4EB2-B347-5FE31D0E3F55}" type="presParOf" srcId="{EB32CEE2-046D-4135-A58C-65FF085EBD97}" destId="{C1800C33-12D5-4794-9532-F95E857B9DF0}" srcOrd="0" destOrd="0" presId="urn:microsoft.com/office/officeart/2018/2/layout/IconLabelDescriptionList"/>
    <dgm:cxn modelId="{D00F74F1-B378-4176-82DF-E321E043822B}" type="presParOf" srcId="{EB32CEE2-046D-4135-A58C-65FF085EBD97}" destId="{EE4C8F9C-2E3C-48D8-B0DF-332FD981AC61}" srcOrd="1" destOrd="0" presId="urn:microsoft.com/office/officeart/2018/2/layout/IconLabelDescriptionList"/>
    <dgm:cxn modelId="{6CE69429-8069-49CF-8825-81CC136D2D8B}" type="presParOf" srcId="{EB32CEE2-046D-4135-A58C-65FF085EBD97}" destId="{8F3079CF-A90B-45A7-8A07-A0ABF23FB744}" srcOrd="2" destOrd="0" presId="urn:microsoft.com/office/officeart/2018/2/layout/IconLabelDescriptionList"/>
    <dgm:cxn modelId="{6D96C81A-9C1A-4398-BC56-6C5B375B0262}" type="presParOf" srcId="{EB32CEE2-046D-4135-A58C-65FF085EBD97}" destId="{710904CA-3663-4BE0-95C9-DB9A62700948}" srcOrd="3" destOrd="0" presId="urn:microsoft.com/office/officeart/2018/2/layout/IconLabelDescriptionList"/>
    <dgm:cxn modelId="{93DFCAA9-2FDA-485E-AF16-18A74037287C}" type="presParOf" srcId="{EB32CEE2-046D-4135-A58C-65FF085EBD97}" destId="{4A2B4D3F-33D3-4695-B944-955E2BBA2268}" srcOrd="4" destOrd="0" presId="urn:microsoft.com/office/officeart/2018/2/layout/IconLabelDescriptionList"/>
    <dgm:cxn modelId="{088695D0-8F1B-4768-BE85-0CA8DD64E650}" type="presParOf" srcId="{B647F4E2-BBE6-4256-A10C-8D810ABA5462}" destId="{85D7FA5D-80E2-4AF7-A5AA-D5B055A2E3FC}" srcOrd="1" destOrd="0" presId="urn:microsoft.com/office/officeart/2018/2/layout/IconLabelDescriptionList"/>
    <dgm:cxn modelId="{1122D2D1-CDE0-4E13-BE84-295EDB4626A7}" type="presParOf" srcId="{B647F4E2-BBE6-4256-A10C-8D810ABA5462}" destId="{6F4259FB-2ACA-48D8-916A-557E3CFFBC4F}" srcOrd="2" destOrd="0" presId="urn:microsoft.com/office/officeart/2018/2/layout/IconLabelDescriptionList"/>
    <dgm:cxn modelId="{34D3E0D7-DB88-4BCC-8DE9-C789DD1B30AC}" type="presParOf" srcId="{6F4259FB-2ACA-48D8-916A-557E3CFFBC4F}" destId="{8A4E89D8-CD8D-4DC5-B51A-A37ABE5D5C0E}" srcOrd="0" destOrd="0" presId="urn:microsoft.com/office/officeart/2018/2/layout/IconLabelDescriptionList"/>
    <dgm:cxn modelId="{4E8368BF-5B99-4639-BE6F-C3AC37433AD2}" type="presParOf" srcId="{6F4259FB-2ACA-48D8-916A-557E3CFFBC4F}" destId="{F75B765E-49A6-4CF3-943C-A1CE943F5A36}" srcOrd="1" destOrd="0" presId="urn:microsoft.com/office/officeart/2018/2/layout/IconLabelDescriptionList"/>
    <dgm:cxn modelId="{9D23CDE5-78A6-4611-A114-2B6C6A04CF66}" type="presParOf" srcId="{6F4259FB-2ACA-48D8-916A-557E3CFFBC4F}" destId="{74316A26-F921-4245-AE79-326140EF2FE1}" srcOrd="2" destOrd="0" presId="urn:microsoft.com/office/officeart/2018/2/layout/IconLabelDescriptionList"/>
    <dgm:cxn modelId="{9E2CE98E-E088-4BE0-A2DC-D1BCBCC061BC}" type="presParOf" srcId="{6F4259FB-2ACA-48D8-916A-557E3CFFBC4F}" destId="{588B5DA2-A770-424B-A9D2-C54CBD3BAA7D}" srcOrd="3" destOrd="0" presId="urn:microsoft.com/office/officeart/2018/2/layout/IconLabelDescriptionList"/>
    <dgm:cxn modelId="{BA95B424-620A-47A1-8ED7-38A5275965CD}" type="presParOf" srcId="{6F4259FB-2ACA-48D8-916A-557E3CFFBC4F}" destId="{60AD6C88-E3AB-4B6F-B91C-6243276F1748}"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D4342D5-F7CA-4EEB-841D-F48546AB7D6B}"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1892749-0996-425E-8F46-CA94CF1EA67F}">
      <dgm:prSet/>
      <dgm:spPr/>
      <dgm:t>
        <a:bodyPr/>
        <a:lstStyle/>
        <a:p>
          <a:pPr>
            <a:defRPr b="1"/>
          </a:pPr>
          <a:r>
            <a:rPr lang="en-US"/>
            <a:t>Benefits of Knowledge Management Systems (KMSs):</a:t>
          </a:r>
        </a:p>
      </dgm:t>
    </dgm:pt>
    <dgm:pt modelId="{6880009A-79C6-4C35-86F5-92BF9A9B5E5F}" type="parTrans" cxnId="{508A24B4-1FEE-4234-ACCF-5D7F3AB6FC0B}">
      <dgm:prSet/>
      <dgm:spPr/>
      <dgm:t>
        <a:bodyPr/>
        <a:lstStyle/>
        <a:p>
          <a:endParaRPr lang="en-US"/>
        </a:p>
      </dgm:t>
    </dgm:pt>
    <dgm:pt modelId="{6F1AE585-131A-4D45-96AC-19058E0DA22F}" type="sibTrans" cxnId="{508A24B4-1FEE-4234-ACCF-5D7F3AB6FC0B}">
      <dgm:prSet/>
      <dgm:spPr/>
      <dgm:t>
        <a:bodyPr/>
        <a:lstStyle/>
        <a:p>
          <a:endParaRPr lang="en-US"/>
        </a:p>
      </dgm:t>
    </dgm:pt>
    <dgm:pt modelId="{5DA34A97-92DA-4AAE-9E32-6D27FDA1A63F}">
      <dgm:prSet/>
      <dgm:spPr/>
      <dgm:t>
        <a:bodyPr/>
        <a:lstStyle/>
        <a:p>
          <a:r>
            <a:rPr lang="en-US"/>
            <a:t>KMSs facilitate the sharing of best practices, improving organizational performance by making valuable expertise widely accessible.</a:t>
          </a:r>
        </a:p>
      </dgm:t>
    </dgm:pt>
    <dgm:pt modelId="{03074538-BABB-4669-9B26-8B4BA73E81E2}" type="parTrans" cxnId="{D3F8B8DE-925B-4500-8D96-64FEE5473739}">
      <dgm:prSet/>
      <dgm:spPr/>
      <dgm:t>
        <a:bodyPr/>
        <a:lstStyle/>
        <a:p>
          <a:endParaRPr lang="en-US"/>
        </a:p>
      </dgm:t>
    </dgm:pt>
    <dgm:pt modelId="{27A8096E-E008-4891-BA7F-40129CBDD90F}" type="sibTrans" cxnId="{D3F8B8DE-925B-4500-8D96-64FEE5473739}">
      <dgm:prSet/>
      <dgm:spPr/>
      <dgm:t>
        <a:bodyPr/>
        <a:lstStyle/>
        <a:p>
          <a:endParaRPr lang="en-US"/>
        </a:p>
      </dgm:t>
    </dgm:pt>
    <dgm:pt modelId="{D498DAEA-5801-4E89-921C-D82532ADF530}">
      <dgm:prSet/>
      <dgm:spPr/>
      <dgm:t>
        <a:bodyPr/>
        <a:lstStyle/>
        <a:p>
          <a:r>
            <a:rPr lang="en-US"/>
            <a:t>Enhanced access to tacit knowledge leads to benefits such as improved customer service, more efficient product development, and higher employee morale and retention.</a:t>
          </a:r>
        </a:p>
      </dgm:t>
    </dgm:pt>
    <dgm:pt modelId="{C705117E-EACB-4EE2-961B-6805B2E16F28}" type="parTrans" cxnId="{D841732D-C160-4D8F-AF88-5C5AD6117E21}">
      <dgm:prSet/>
      <dgm:spPr/>
      <dgm:t>
        <a:bodyPr/>
        <a:lstStyle/>
        <a:p>
          <a:endParaRPr lang="en-US"/>
        </a:p>
      </dgm:t>
    </dgm:pt>
    <dgm:pt modelId="{DC4C333F-5D6C-4F53-A868-E92109636E23}" type="sibTrans" cxnId="{D841732D-C160-4D8F-AF88-5C5AD6117E21}">
      <dgm:prSet/>
      <dgm:spPr/>
      <dgm:t>
        <a:bodyPr/>
        <a:lstStyle/>
        <a:p>
          <a:endParaRPr lang="en-US"/>
        </a:p>
      </dgm:t>
    </dgm:pt>
    <dgm:pt modelId="{501633FB-544D-489C-B85B-156AEFC47876}">
      <dgm:prSet/>
      <dgm:spPr/>
      <dgm:t>
        <a:bodyPr/>
        <a:lstStyle/>
        <a:p>
          <a:pPr>
            <a:defRPr b="1"/>
          </a:pPr>
          <a:r>
            <a:rPr lang="en-US"/>
            <a:t>Challenges in Implementing KMSs:</a:t>
          </a:r>
        </a:p>
      </dgm:t>
    </dgm:pt>
    <dgm:pt modelId="{3758C95B-3F8B-468B-886C-4C00B47C194C}" type="parTrans" cxnId="{06FA6E39-5903-452E-95BE-48418187F82C}">
      <dgm:prSet/>
      <dgm:spPr/>
      <dgm:t>
        <a:bodyPr/>
        <a:lstStyle/>
        <a:p>
          <a:endParaRPr lang="en-US"/>
        </a:p>
      </dgm:t>
    </dgm:pt>
    <dgm:pt modelId="{9025E198-90EB-46A5-A93D-C53EBE2504CA}" type="sibTrans" cxnId="{06FA6E39-5903-452E-95BE-48418187F82C}">
      <dgm:prSet/>
      <dgm:spPr/>
      <dgm:t>
        <a:bodyPr/>
        <a:lstStyle/>
        <a:p>
          <a:endParaRPr lang="en-US"/>
        </a:p>
      </dgm:t>
    </dgm:pt>
    <dgm:pt modelId="{3D32366D-042F-4BB0-BAF1-53C78E7C117B}">
      <dgm:prSet/>
      <dgm:spPr/>
      <dgm:t>
        <a:bodyPr/>
        <a:lstStyle/>
        <a:p>
          <a:r>
            <a:rPr lang="en-US"/>
            <a:t>Encouraging employees to share personal tacit knowledge requires fostering a knowledge-sharing culture and rewarding contributions.</a:t>
          </a:r>
        </a:p>
      </dgm:t>
    </dgm:pt>
    <dgm:pt modelId="{09E884D1-39AB-4D24-897B-D59BF894A958}" type="parTrans" cxnId="{72477689-9209-46FA-8FF0-E890D8135017}">
      <dgm:prSet/>
      <dgm:spPr/>
      <dgm:t>
        <a:bodyPr/>
        <a:lstStyle/>
        <a:p>
          <a:endParaRPr lang="en-US"/>
        </a:p>
      </dgm:t>
    </dgm:pt>
    <dgm:pt modelId="{EC45573C-AB41-4BEB-B3BB-50963B237A6B}" type="sibTrans" cxnId="{72477689-9209-46FA-8FF0-E890D8135017}">
      <dgm:prSet/>
      <dgm:spPr/>
      <dgm:t>
        <a:bodyPr/>
        <a:lstStyle/>
        <a:p>
          <a:endParaRPr lang="en-US"/>
        </a:p>
      </dgm:t>
    </dgm:pt>
    <dgm:pt modelId="{F7A79700-ECBD-435B-A63A-6FF086D9B132}">
      <dgm:prSet/>
      <dgm:spPr/>
      <dgm:t>
        <a:bodyPr/>
        <a:lstStyle/>
        <a:p>
          <a:r>
            <a:rPr lang="en-US"/>
            <a:t>Continuous maintenance and updating of the knowledge base are essential to ensure relevance and effectiveness.</a:t>
          </a:r>
        </a:p>
      </dgm:t>
    </dgm:pt>
    <dgm:pt modelId="{AA19C7FF-F6D1-462E-92BB-16C219D29105}" type="parTrans" cxnId="{BE544D81-5ECA-4548-AB55-A5E50A971E11}">
      <dgm:prSet/>
      <dgm:spPr/>
      <dgm:t>
        <a:bodyPr/>
        <a:lstStyle/>
        <a:p>
          <a:endParaRPr lang="en-US"/>
        </a:p>
      </dgm:t>
    </dgm:pt>
    <dgm:pt modelId="{99836BA2-2EA2-463B-838F-F781214A9B98}" type="sibTrans" cxnId="{BE544D81-5ECA-4548-AB55-A5E50A971E11}">
      <dgm:prSet/>
      <dgm:spPr/>
      <dgm:t>
        <a:bodyPr/>
        <a:lstStyle/>
        <a:p>
          <a:endParaRPr lang="en-US"/>
        </a:p>
      </dgm:t>
    </dgm:pt>
    <dgm:pt modelId="{C374304D-99F6-4A6A-ADF8-07F70897F86B}">
      <dgm:prSet/>
      <dgm:spPr/>
      <dgm:t>
        <a:bodyPr/>
        <a:lstStyle/>
        <a:p>
          <a:r>
            <a:rPr lang="en-US"/>
            <a:t>Organizations must be willing to invest resources in the ongoing operations and development of KMSs to realize long-term benefits.</a:t>
          </a:r>
        </a:p>
      </dgm:t>
    </dgm:pt>
    <dgm:pt modelId="{CED56AFE-8B38-474A-B3E2-81FDD09518E1}" type="parTrans" cxnId="{50B2D096-63CD-4BD2-BA13-8EF6559D4BCD}">
      <dgm:prSet/>
      <dgm:spPr/>
      <dgm:t>
        <a:bodyPr/>
        <a:lstStyle/>
        <a:p>
          <a:endParaRPr lang="en-US"/>
        </a:p>
      </dgm:t>
    </dgm:pt>
    <dgm:pt modelId="{E647DCAC-15D4-4B2B-926D-D579DBFC00C1}" type="sibTrans" cxnId="{50B2D096-63CD-4BD2-BA13-8EF6559D4BCD}">
      <dgm:prSet/>
      <dgm:spPr/>
      <dgm:t>
        <a:bodyPr/>
        <a:lstStyle/>
        <a:p>
          <a:endParaRPr lang="en-US"/>
        </a:p>
      </dgm:t>
    </dgm:pt>
    <dgm:pt modelId="{ACC3EE04-CD2C-4DE8-AE76-49263F9BC6D2}" type="pres">
      <dgm:prSet presAssocID="{4D4342D5-F7CA-4EEB-841D-F48546AB7D6B}" presName="root" presStyleCnt="0">
        <dgm:presLayoutVars>
          <dgm:dir/>
          <dgm:resizeHandles val="exact"/>
        </dgm:presLayoutVars>
      </dgm:prSet>
      <dgm:spPr/>
    </dgm:pt>
    <dgm:pt modelId="{5E8450F9-58A0-40CB-93AC-3903A4DEA1C8}" type="pres">
      <dgm:prSet presAssocID="{91892749-0996-425E-8F46-CA94CF1EA67F}" presName="compNode" presStyleCnt="0"/>
      <dgm:spPr/>
    </dgm:pt>
    <dgm:pt modelId="{7130410E-31B5-4377-9F01-9C8F555EB670}" type="pres">
      <dgm:prSet presAssocID="{91892749-0996-425E-8F46-CA94CF1EA67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ações"/>
        </a:ext>
      </dgm:extLst>
    </dgm:pt>
    <dgm:pt modelId="{CED2A08D-0973-4E82-BEE2-2E5F8EE162F4}" type="pres">
      <dgm:prSet presAssocID="{91892749-0996-425E-8F46-CA94CF1EA67F}" presName="iconSpace" presStyleCnt="0"/>
      <dgm:spPr/>
    </dgm:pt>
    <dgm:pt modelId="{AE43DA85-89DF-4A8A-92CF-74F1D03AE63D}" type="pres">
      <dgm:prSet presAssocID="{91892749-0996-425E-8F46-CA94CF1EA67F}" presName="parTx" presStyleLbl="revTx" presStyleIdx="0" presStyleCnt="4">
        <dgm:presLayoutVars>
          <dgm:chMax val="0"/>
          <dgm:chPref val="0"/>
        </dgm:presLayoutVars>
      </dgm:prSet>
      <dgm:spPr/>
    </dgm:pt>
    <dgm:pt modelId="{546DDF41-2BC7-4E44-8109-B50CC28CEBED}" type="pres">
      <dgm:prSet presAssocID="{91892749-0996-425E-8F46-CA94CF1EA67F}" presName="txSpace" presStyleCnt="0"/>
      <dgm:spPr/>
    </dgm:pt>
    <dgm:pt modelId="{608038E4-3B6B-4E25-BB0C-EDCE38E3421A}" type="pres">
      <dgm:prSet presAssocID="{91892749-0996-425E-8F46-CA94CF1EA67F}" presName="desTx" presStyleLbl="revTx" presStyleIdx="1" presStyleCnt="4">
        <dgm:presLayoutVars/>
      </dgm:prSet>
      <dgm:spPr/>
    </dgm:pt>
    <dgm:pt modelId="{B30A2E58-4625-4B14-8CA1-EB401BF8A26A}" type="pres">
      <dgm:prSet presAssocID="{6F1AE585-131A-4D45-96AC-19058E0DA22F}" presName="sibTrans" presStyleCnt="0"/>
      <dgm:spPr/>
    </dgm:pt>
    <dgm:pt modelId="{9357D9E4-53F3-40B6-A0E1-EFF56A908F40}" type="pres">
      <dgm:prSet presAssocID="{501633FB-544D-489C-B85B-156AEFC47876}" presName="compNode" presStyleCnt="0"/>
      <dgm:spPr/>
    </dgm:pt>
    <dgm:pt modelId="{782AC41A-D64E-4677-955F-D404DCCBC516}" type="pres">
      <dgm:prSet presAssocID="{501633FB-544D-489C-B85B-156AEFC4787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upo"/>
        </a:ext>
      </dgm:extLst>
    </dgm:pt>
    <dgm:pt modelId="{49B8A15C-04A6-40BB-8A18-E4A94945D394}" type="pres">
      <dgm:prSet presAssocID="{501633FB-544D-489C-B85B-156AEFC47876}" presName="iconSpace" presStyleCnt="0"/>
      <dgm:spPr/>
    </dgm:pt>
    <dgm:pt modelId="{2FF4AF23-45C1-40B0-A22F-6B1428A5EEF3}" type="pres">
      <dgm:prSet presAssocID="{501633FB-544D-489C-B85B-156AEFC47876}" presName="parTx" presStyleLbl="revTx" presStyleIdx="2" presStyleCnt="4">
        <dgm:presLayoutVars>
          <dgm:chMax val="0"/>
          <dgm:chPref val="0"/>
        </dgm:presLayoutVars>
      </dgm:prSet>
      <dgm:spPr/>
    </dgm:pt>
    <dgm:pt modelId="{1831C02C-88E5-48EE-AFA3-90A881840C44}" type="pres">
      <dgm:prSet presAssocID="{501633FB-544D-489C-B85B-156AEFC47876}" presName="txSpace" presStyleCnt="0"/>
      <dgm:spPr/>
    </dgm:pt>
    <dgm:pt modelId="{09FE9141-7574-4DC9-9512-38AB6FDA4C80}" type="pres">
      <dgm:prSet presAssocID="{501633FB-544D-489C-B85B-156AEFC47876}" presName="desTx" presStyleLbl="revTx" presStyleIdx="3" presStyleCnt="4">
        <dgm:presLayoutVars/>
      </dgm:prSet>
      <dgm:spPr/>
    </dgm:pt>
  </dgm:ptLst>
  <dgm:cxnLst>
    <dgm:cxn modelId="{D841732D-C160-4D8F-AF88-5C5AD6117E21}" srcId="{91892749-0996-425E-8F46-CA94CF1EA67F}" destId="{D498DAEA-5801-4E89-921C-D82532ADF530}" srcOrd="1" destOrd="0" parTransId="{C705117E-EACB-4EE2-961B-6805B2E16F28}" sibTransId="{DC4C333F-5D6C-4F53-A868-E92109636E23}"/>
    <dgm:cxn modelId="{2399C332-296B-4570-91C2-2796BD29C35A}" type="presOf" srcId="{D498DAEA-5801-4E89-921C-D82532ADF530}" destId="{608038E4-3B6B-4E25-BB0C-EDCE38E3421A}" srcOrd="0" destOrd="1" presId="urn:microsoft.com/office/officeart/2018/5/layout/CenteredIconLabelDescriptionList"/>
    <dgm:cxn modelId="{06FA6E39-5903-452E-95BE-48418187F82C}" srcId="{4D4342D5-F7CA-4EEB-841D-F48546AB7D6B}" destId="{501633FB-544D-489C-B85B-156AEFC47876}" srcOrd="1" destOrd="0" parTransId="{3758C95B-3F8B-468B-886C-4C00B47C194C}" sibTransId="{9025E198-90EB-46A5-A93D-C53EBE2504CA}"/>
    <dgm:cxn modelId="{0235E868-3E39-413F-8520-F6254C28C97B}" type="presOf" srcId="{3D32366D-042F-4BB0-BAF1-53C78E7C117B}" destId="{09FE9141-7574-4DC9-9512-38AB6FDA4C80}" srcOrd="0" destOrd="0" presId="urn:microsoft.com/office/officeart/2018/5/layout/CenteredIconLabelDescriptionList"/>
    <dgm:cxn modelId="{EA71245A-E94D-46E7-B758-43576088FBEF}" type="presOf" srcId="{C374304D-99F6-4A6A-ADF8-07F70897F86B}" destId="{09FE9141-7574-4DC9-9512-38AB6FDA4C80}" srcOrd="0" destOrd="2" presId="urn:microsoft.com/office/officeart/2018/5/layout/CenteredIconLabelDescriptionList"/>
    <dgm:cxn modelId="{8716CD7C-927E-4840-8219-B17518D02D64}" type="presOf" srcId="{501633FB-544D-489C-B85B-156AEFC47876}" destId="{2FF4AF23-45C1-40B0-A22F-6B1428A5EEF3}" srcOrd="0" destOrd="0" presId="urn:microsoft.com/office/officeart/2018/5/layout/CenteredIconLabelDescriptionList"/>
    <dgm:cxn modelId="{BE544D81-5ECA-4548-AB55-A5E50A971E11}" srcId="{501633FB-544D-489C-B85B-156AEFC47876}" destId="{F7A79700-ECBD-435B-A63A-6FF086D9B132}" srcOrd="1" destOrd="0" parTransId="{AA19C7FF-F6D1-462E-92BB-16C219D29105}" sibTransId="{99836BA2-2EA2-463B-838F-F781214A9B98}"/>
    <dgm:cxn modelId="{81920D82-1D2F-42A2-B5D4-43CB43B4090A}" type="presOf" srcId="{F7A79700-ECBD-435B-A63A-6FF086D9B132}" destId="{09FE9141-7574-4DC9-9512-38AB6FDA4C80}" srcOrd="0" destOrd="1" presId="urn:microsoft.com/office/officeart/2018/5/layout/CenteredIconLabelDescriptionList"/>
    <dgm:cxn modelId="{72477689-9209-46FA-8FF0-E890D8135017}" srcId="{501633FB-544D-489C-B85B-156AEFC47876}" destId="{3D32366D-042F-4BB0-BAF1-53C78E7C117B}" srcOrd="0" destOrd="0" parTransId="{09E884D1-39AB-4D24-897B-D59BF894A958}" sibTransId="{EC45573C-AB41-4BEB-B3BB-50963B237A6B}"/>
    <dgm:cxn modelId="{50B2D096-63CD-4BD2-BA13-8EF6559D4BCD}" srcId="{501633FB-544D-489C-B85B-156AEFC47876}" destId="{C374304D-99F6-4A6A-ADF8-07F70897F86B}" srcOrd="2" destOrd="0" parTransId="{CED56AFE-8B38-474A-B3E2-81FDD09518E1}" sibTransId="{E647DCAC-15D4-4B2B-926D-D579DBFC00C1}"/>
    <dgm:cxn modelId="{31F13DA9-6641-4F95-81B3-28280D56157D}" type="presOf" srcId="{91892749-0996-425E-8F46-CA94CF1EA67F}" destId="{AE43DA85-89DF-4A8A-92CF-74F1D03AE63D}" srcOrd="0" destOrd="0" presId="urn:microsoft.com/office/officeart/2018/5/layout/CenteredIconLabelDescriptionList"/>
    <dgm:cxn modelId="{68B923B2-C3C4-4503-9C5B-8087FA9A32C6}" type="presOf" srcId="{4D4342D5-F7CA-4EEB-841D-F48546AB7D6B}" destId="{ACC3EE04-CD2C-4DE8-AE76-49263F9BC6D2}" srcOrd="0" destOrd="0" presId="urn:microsoft.com/office/officeart/2018/5/layout/CenteredIconLabelDescriptionList"/>
    <dgm:cxn modelId="{508A24B4-1FEE-4234-ACCF-5D7F3AB6FC0B}" srcId="{4D4342D5-F7CA-4EEB-841D-F48546AB7D6B}" destId="{91892749-0996-425E-8F46-CA94CF1EA67F}" srcOrd="0" destOrd="0" parTransId="{6880009A-79C6-4C35-86F5-92BF9A9B5E5F}" sibTransId="{6F1AE585-131A-4D45-96AC-19058E0DA22F}"/>
    <dgm:cxn modelId="{D3F8B8DE-925B-4500-8D96-64FEE5473739}" srcId="{91892749-0996-425E-8F46-CA94CF1EA67F}" destId="{5DA34A97-92DA-4AAE-9E32-6D27FDA1A63F}" srcOrd="0" destOrd="0" parTransId="{03074538-BABB-4669-9B26-8B4BA73E81E2}" sibTransId="{27A8096E-E008-4891-BA7F-40129CBDD90F}"/>
    <dgm:cxn modelId="{12B564F1-961F-4C63-84C2-57242C527961}" type="presOf" srcId="{5DA34A97-92DA-4AAE-9E32-6D27FDA1A63F}" destId="{608038E4-3B6B-4E25-BB0C-EDCE38E3421A}" srcOrd="0" destOrd="0" presId="urn:microsoft.com/office/officeart/2018/5/layout/CenteredIconLabelDescriptionList"/>
    <dgm:cxn modelId="{F7B2B15A-E9FC-448A-9391-BC72D2CA8088}" type="presParOf" srcId="{ACC3EE04-CD2C-4DE8-AE76-49263F9BC6D2}" destId="{5E8450F9-58A0-40CB-93AC-3903A4DEA1C8}" srcOrd="0" destOrd="0" presId="urn:microsoft.com/office/officeart/2018/5/layout/CenteredIconLabelDescriptionList"/>
    <dgm:cxn modelId="{9FDB0D6D-F532-429E-911D-F1330998510E}" type="presParOf" srcId="{5E8450F9-58A0-40CB-93AC-3903A4DEA1C8}" destId="{7130410E-31B5-4377-9F01-9C8F555EB670}" srcOrd="0" destOrd="0" presId="urn:microsoft.com/office/officeart/2018/5/layout/CenteredIconLabelDescriptionList"/>
    <dgm:cxn modelId="{C7401230-D38C-4C19-B19E-38B0E3A9F342}" type="presParOf" srcId="{5E8450F9-58A0-40CB-93AC-3903A4DEA1C8}" destId="{CED2A08D-0973-4E82-BEE2-2E5F8EE162F4}" srcOrd="1" destOrd="0" presId="urn:microsoft.com/office/officeart/2018/5/layout/CenteredIconLabelDescriptionList"/>
    <dgm:cxn modelId="{78C15F29-B14D-4CFA-BE30-BDA13C948B70}" type="presParOf" srcId="{5E8450F9-58A0-40CB-93AC-3903A4DEA1C8}" destId="{AE43DA85-89DF-4A8A-92CF-74F1D03AE63D}" srcOrd="2" destOrd="0" presId="urn:microsoft.com/office/officeart/2018/5/layout/CenteredIconLabelDescriptionList"/>
    <dgm:cxn modelId="{722D9B15-2624-4753-8910-18385C37D573}" type="presParOf" srcId="{5E8450F9-58A0-40CB-93AC-3903A4DEA1C8}" destId="{546DDF41-2BC7-4E44-8109-B50CC28CEBED}" srcOrd="3" destOrd="0" presId="urn:microsoft.com/office/officeart/2018/5/layout/CenteredIconLabelDescriptionList"/>
    <dgm:cxn modelId="{83E07BC6-4FBB-4333-88A4-57A5991A45F0}" type="presParOf" srcId="{5E8450F9-58A0-40CB-93AC-3903A4DEA1C8}" destId="{608038E4-3B6B-4E25-BB0C-EDCE38E3421A}" srcOrd="4" destOrd="0" presId="urn:microsoft.com/office/officeart/2018/5/layout/CenteredIconLabelDescriptionList"/>
    <dgm:cxn modelId="{86628E81-AE8C-47AD-BB05-7E9BD2F917E0}" type="presParOf" srcId="{ACC3EE04-CD2C-4DE8-AE76-49263F9BC6D2}" destId="{B30A2E58-4625-4B14-8CA1-EB401BF8A26A}" srcOrd="1" destOrd="0" presId="urn:microsoft.com/office/officeart/2018/5/layout/CenteredIconLabelDescriptionList"/>
    <dgm:cxn modelId="{D5CEDC71-070C-49AE-BB63-46D0443CF2A5}" type="presParOf" srcId="{ACC3EE04-CD2C-4DE8-AE76-49263F9BC6D2}" destId="{9357D9E4-53F3-40B6-A0E1-EFF56A908F40}" srcOrd="2" destOrd="0" presId="urn:microsoft.com/office/officeart/2018/5/layout/CenteredIconLabelDescriptionList"/>
    <dgm:cxn modelId="{0E7B08B5-CAA7-4B33-B67F-46F9C6118AB0}" type="presParOf" srcId="{9357D9E4-53F3-40B6-A0E1-EFF56A908F40}" destId="{782AC41A-D64E-4677-955F-D404DCCBC516}" srcOrd="0" destOrd="0" presId="urn:microsoft.com/office/officeart/2018/5/layout/CenteredIconLabelDescriptionList"/>
    <dgm:cxn modelId="{749461AB-4441-4393-96B5-39115DA9AED8}" type="presParOf" srcId="{9357D9E4-53F3-40B6-A0E1-EFF56A908F40}" destId="{49B8A15C-04A6-40BB-8A18-E4A94945D394}" srcOrd="1" destOrd="0" presId="urn:microsoft.com/office/officeart/2018/5/layout/CenteredIconLabelDescriptionList"/>
    <dgm:cxn modelId="{C1403E7B-9389-4BA1-85D6-F3ADC4F709B4}" type="presParOf" srcId="{9357D9E4-53F3-40B6-A0E1-EFF56A908F40}" destId="{2FF4AF23-45C1-40B0-A22F-6B1428A5EEF3}" srcOrd="2" destOrd="0" presId="urn:microsoft.com/office/officeart/2018/5/layout/CenteredIconLabelDescriptionList"/>
    <dgm:cxn modelId="{F3FA00C8-15EC-45AF-AC99-8D9C27CB086C}" type="presParOf" srcId="{9357D9E4-53F3-40B6-A0E1-EFF56A908F40}" destId="{1831C02C-88E5-48EE-AFA3-90A881840C44}" srcOrd="3" destOrd="0" presId="urn:microsoft.com/office/officeart/2018/5/layout/CenteredIconLabelDescriptionList"/>
    <dgm:cxn modelId="{701B7DB3-A35F-49B3-9757-7F5C6CED557E}" type="presParOf" srcId="{9357D9E4-53F3-40B6-A0E1-EFF56A908F40}" destId="{09FE9141-7574-4DC9-9512-38AB6FDA4C80}"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8B4BF3-973F-463F-85EC-BABEF12011F9}">
      <dsp:nvSpPr>
        <dsp:cNvPr id="0" name=""/>
        <dsp:cNvSpPr/>
      </dsp:nvSpPr>
      <dsp:spPr>
        <a:xfrm>
          <a:off x="0" y="1808"/>
          <a:ext cx="6245265" cy="77044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56448B-1D9B-4F42-8C55-F9935926BC57}">
      <dsp:nvSpPr>
        <dsp:cNvPr id="0" name=""/>
        <dsp:cNvSpPr/>
      </dsp:nvSpPr>
      <dsp:spPr>
        <a:xfrm>
          <a:off x="233059" y="175158"/>
          <a:ext cx="423745" cy="4237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6BFB6E-4FCB-4531-BC78-479B15F05965}">
      <dsp:nvSpPr>
        <dsp:cNvPr id="0" name=""/>
        <dsp:cNvSpPr/>
      </dsp:nvSpPr>
      <dsp:spPr>
        <a:xfrm>
          <a:off x="889864" y="1808"/>
          <a:ext cx="5355400" cy="77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39" tIns="81539" rIns="81539" bIns="81539" numCol="1" spcCol="1270" anchor="ctr" anchorCtr="0">
          <a:noAutofit/>
        </a:bodyPr>
        <a:lstStyle/>
        <a:p>
          <a:pPr marL="0" lvl="0" indent="0" algn="l" defTabSz="844550">
            <a:lnSpc>
              <a:spcPct val="100000"/>
            </a:lnSpc>
            <a:spcBef>
              <a:spcPct val="0"/>
            </a:spcBef>
            <a:spcAft>
              <a:spcPct val="35000"/>
            </a:spcAft>
            <a:buNone/>
          </a:pPr>
          <a:r>
            <a:rPr lang="en-US" sz="1900" kern="1200" dirty="0"/>
            <a:t>Amount of data increases </a:t>
          </a:r>
          <a:r>
            <a:rPr lang="en-US" sz="1900" kern="1200" dirty="0" err="1"/>
            <a:t>rapidily</a:t>
          </a:r>
          <a:r>
            <a:rPr lang="en-US" sz="1900" kern="1200" dirty="0"/>
            <a:t> and at vast rates.</a:t>
          </a:r>
        </a:p>
      </dsp:txBody>
      <dsp:txXfrm>
        <a:off x="889864" y="1808"/>
        <a:ext cx="5355400" cy="770445"/>
      </dsp:txXfrm>
    </dsp:sp>
    <dsp:sp modelId="{5ABBB421-FE93-4BE4-99B7-A840835E25EC}">
      <dsp:nvSpPr>
        <dsp:cNvPr id="0" name=""/>
        <dsp:cNvSpPr/>
      </dsp:nvSpPr>
      <dsp:spPr>
        <a:xfrm>
          <a:off x="0" y="964865"/>
          <a:ext cx="6245265" cy="77044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BD42F9-37C6-4D5A-A89A-A64935420F24}">
      <dsp:nvSpPr>
        <dsp:cNvPr id="0" name=""/>
        <dsp:cNvSpPr/>
      </dsp:nvSpPr>
      <dsp:spPr>
        <a:xfrm>
          <a:off x="233059" y="1138215"/>
          <a:ext cx="423745" cy="4237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9307E8-C4B8-4110-B4AD-DA54B794BDA6}">
      <dsp:nvSpPr>
        <dsp:cNvPr id="0" name=""/>
        <dsp:cNvSpPr/>
      </dsp:nvSpPr>
      <dsp:spPr>
        <a:xfrm>
          <a:off x="889864" y="964865"/>
          <a:ext cx="5355400" cy="77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39" tIns="81539" rIns="81539" bIns="81539" numCol="1" spcCol="1270" anchor="ctr" anchorCtr="0">
          <a:noAutofit/>
        </a:bodyPr>
        <a:lstStyle/>
        <a:p>
          <a:pPr marL="0" lvl="0" indent="0" algn="l" defTabSz="844550">
            <a:lnSpc>
              <a:spcPct val="100000"/>
            </a:lnSpc>
            <a:spcBef>
              <a:spcPct val="0"/>
            </a:spcBef>
            <a:spcAft>
              <a:spcPct val="35000"/>
            </a:spcAft>
            <a:buNone/>
          </a:pPr>
          <a:r>
            <a:rPr lang="en-US" sz="1900" kern="1200" dirty="0"/>
            <a:t>Data is scattered throughout the organizations</a:t>
          </a:r>
        </a:p>
      </dsp:txBody>
      <dsp:txXfrm>
        <a:off x="889864" y="964865"/>
        <a:ext cx="5355400" cy="770445"/>
      </dsp:txXfrm>
    </dsp:sp>
    <dsp:sp modelId="{7C92A217-FAA5-4C77-BA88-953D6565EAB7}">
      <dsp:nvSpPr>
        <dsp:cNvPr id="0" name=""/>
        <dsp:cNvSpPr/>
      </dsp:nvSpPr>
      <dsp:spPr>
        <a:xfrm>
          <a:off x="0" y="1927922"/>
          <a:ext cx="6245265" cy="77044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CA9FC4-73C1-45FB-BBA0-0D11A4AB63CA}">
      <dsp:nvSpPr>
        <dsp:cNvPr id="0" name=""/>
        <dsp:cNvSpPr/>
      </dsp:nvSpPr>
      <dsp:spPr>
        <a:xfrm>
          <a:off x="233059" y="2101272"/>
          <a:ext cx="423745" cy="4237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9A7F59-E59C-4401-83AB-801EBD5AFD76}">
      <dsp:nvSpPr>
        <dsp:cNvPr id="0" name=""/>
        <dsp:cNvSpPr/>
      </dsp:nvSpPr>
      <dsp:spPr>
        <a:xfrm>
          <a:off x="889864" y="1927922"/>
          <a:ext cx="5355400" cy="77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39" tIns="81539" rIns="81539" bIns="81539" numCol="1" spcCol="1270" anchor="ctr" anchorCtr="0">
          <a:noAutofit/>
        </a:bodyPr>
        <a:lstStyle/>
        <a:p>
          <a:pPr marL="0" lvl="0" indent="0" algn="l" defTabSz="844550">
            <a:lnSpc>
              <a:spcPct val="100000"/>
            </a:lnSpc>
            <a:spcBef>
              <a:spcPct val="0"/>
            </a:spcBef>
            <a:spcAft>
              <a:spcPct val="35000"/>
            </a:spcAft>
            <a:buNone/>
          </a:pPr>
          <a:r>
            <a:rPr lang="pt-PT" sz="1900" kern="1200" dirty="0"/>
            <a:t>Data </a:t>
          </a:r>
          <a:r>
            <a:rPr lang="pt-PT" sz="1900" kern="1200" dirty="0" err="1"/>
            <a:t>generation</a:t>
          </a:r>
          <a:r>
            <a:rPr lang="pt-PT" sz="1900" kern="1200" dirty="0"/>
            <a:t> </a:t>
          </a:r>
          <a:r>
            <a:rPr lang="pt-PT" sz="1900" kern="1200" dirty="0" err="1"/>
            <a:t>sources</a:t>
          </a:r>
          <a:endParaRPr lang="en-US" sz="1900" kern="1200" dirty="0"/>
        </a:p>
      </dsp:txBody>
      <dsp:txXfrm>
        <a:off x="889864" y="1927922"/>
        <a:ext cx="5355400" cy="770445"/>
      </dsp:txXfrm>
    </dsp:sp>
    <dsp:sp modelId="{A1A79B9B-9B39-438C-BCEE-160F27F55A04}">
      <dsp:nvSpPr>
        <dsp:cNvPr id="0" name=""/>
        <dsp:cNvSpPr/>
      </dsp:nvSpPr>
      <dsp:spPr>
        <a:xfrm>
          <a:off x="0" y="2890979"/>
          <a:ext cx="6245265" cy="770445"/>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8E821B-785D-457F-8766-3E209109E8FE}">
      <dsp:nvSpPr>
        <dsp:cNvPr id="0" name=""/>
        <dsp:cNvSpPr/>
      </dsp:nvSpPr>
      <dsp:spPr>
        <a:xfrm>
          <a:off x="233059" y="3064329"/>
          <a:ext cx="423745" cy="4237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423FB2-5AD8-4CD5-87BE-9CE24CCA4154}">
      <dsp:nvSpPr>
        <dsp:cNvPr id="0" name=""/>
        <dsp:cNvSpPr/>
      </dsp:nvSpPr>
      <dsp:spPr>
        <a:xfrm>
          <a:off x="889864" y="2890979"/>
          <a:ext cx="5355400" cy="77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39" tIns="81539" rIns="81539" bIns="81539" numCol="1" spcCol="1270" anchor="ctr" anchorCtr="0">
          <a:noAutofit/>
        </a:bodyPr>
        <a:lstStyle/>
        <a:p>
          <a:pPr marL="0" lvl="0" indent="0" algn="l" defTabSz="844550">
            <a:lnSpc>
              <a:spcPct val="100000"/>
            </a:lnSpc>
            <a:spcBef>
              <a:spcPct val="0"/>
            </a:spcBef>
            <a:spcAft>
              <a:spcPct val="35000"/>
            </a:spcAft>
            <a:buNone/>
          </a:pPr>
          <a:r>
            <a:rPr lang="pt-PT" sz="1900" kern="1200" dirty="0"/>
            <a:t>Data </a:t>
          </a:r>
          <a:r>
            <a:rPr lang="pt-PT" sz="1900" kern="1200" dirty="0" err="1"/>
            <a:t>Rot</a:t>
          </a:r>
          <a:endParaRPr lang="en-US" sz="1900" kern="1200" dirty="0"/>
        </a:p>
      </dsp:txBody>
      <dsp:txXfrm>
        <a:off x="889864" y="2890979"/>
        <a:ext cx="5355400" cy="770445"/>
      </dsp:txXfrm>
    </dsp:sp>
    <dsp:sp modelId="{4AA35B22-4B3B-45EE-AB1B-FD4C02C868FB}">
      <dsp:nvSpPr>
        <dsp:cNvPr id="0" name=""/>
        <dsp:cNvSpPr/>
      </dsp:nvSpPr>
      <dsp:spPr>
        <a:xfrm>
          <a:off x="0" y="3854036"/>
          <a:ext cx="6245265" cy="770445"/>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1ACCFA-EC8D-4453-B769-31956B0AA48F}">
      <dsp:nvSpPr>
        <dsp:cNvPr id="0" name=""/>
        <dsp:cNvSpPr/>
      </dsp:nvSpPr>
      <dsp:spPr>
        <a:xfrm>
          <a:off x="233059" y="4027386"/>
          <a:ext cx="423745" cy="42374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F6BB0C-9564-4991-A579-E79B8668CA12}">
      <dsp:nvSpPr>
        <dsp:cNvPr id="0" name=""/>
        <dsp:cNvSpPr/>
      </dsp:nvSpPr>
      <dsp:spPr>
        <a:xfrm>
          <a:off x="889864" y="3854036"/>
          <a:ext cx="5355400" cy="77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39" tIns="81539" rIns="81539" bIns="81539" numCol="1" spcCol="1270" anchor="ctr" anchorCtr="0">
          <a:noAutofit/>
        </a:bodyPr>
        <a:lstStyle/>
        <a:p>
          <a:pPr marL="0" lvl="0" indent="0" algn="l" defTabSz="844550">
            <a:lnSpc>
              <a:spcPct val="100000"/>
            </a:lnSpc>
            <a:spcBef>
              <a:spcPct val="0"/>
            </a:spcBef>
            <a:spcAft>
              <a:spcPct val="35000"/>
            </a:spcAft>
            <a:buNone/>
          </a:pPr>
          <a:r>
            <a:rPr lang="pt-PT" sz="1900" kern="1200" dirty="0"/>
            <a:t>Data </a:t>
          </a:r>
          <a:r>
            <a:rPr lang="pt-PT" sz="1900" kern="1200" dirty="0" err="1"/>
            <a:t>security</a:t>
          </a:r>
          <a:endParaRPr lang="en-US" sz="1900" kern="1200" dirty="0"/>
        </a:p>
      </dsp:txBody>
      <dsp:txXfrm>
        <a:off x="889864" y="3854036"/>
        <a:ext cx="5355400" cy="770445"/>
      </dsp:txXfrm>
    </dsp:sp>
    <dsp:sp modelId="{756AF6D9-80AB-497D-AB88-17BB159BC86C}">
      <dsp:nvSpPr>
        <dsp:cNvPr id="0" name=""/>
        <dsp:cNvSpPr/>
      </dsp:nvSpPr>
      <dsp:spPr>
        <a:xfrm>
          <a:off x="0" y="4817093"/>
          <a:ext cx="6245265" cy="77044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AB14E7-EC94-4C57-A926-0221D2F78A4A}">
      <dsp:nvSpPr>
        <dsp:cNvPr id="0" name=""/>
        <dsp:cNvSpPr/>
      </dsp:nvSpPr>
      <dsp:spPr>
        <a:xfrm>
          <a:off x="233059" y="4990443"/>
          <a:ext cx="423745" cy="42374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AE6DC7-86EE-49CC-9C23-C6CD741902D9}">
      <dsp:nvSpPr>
        <dsp:cNvPr id="0" name=""/>
        <dsp:cNvSpPr/>
      </dsp:nvSpPr>
      <dsp:spPr>
        <a:xfrm>
          <a:off x="889864" y="4817093"/>
          <a:ext cx="5355400" cy="77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39" tIns="81539" rIns="81539" bIns="81539" numCol="1" spcCol="1270" anchor="ctr" anchorCtr="0">
          <a:noAutofit/>
        </a:bodyPr>
        <a:lstStyle/>
        <a:p>
          <a:pPr marL="0" lvl="0" indent="0" algn="l" defTabSz="844550">
            <a:lnSpc>
              <a:spcPct val="100000"/>
            </a:lnSpc>
            <a:spcBef>
              <a:spcPct val="0"/>
            </a:spcBef>
            <a:spcAft>
              <a:spcPct val="35000"/>
            </a:spcAft>
            <a:buNone/>
          </a:pPr>
          <a:r>
            <a:rPr lang="pt-PT" sz="1900" kern="1200"/>
            <a:t>Regulations</a:t>
          </a:r>
          <a:endParaRPr lang="en-US" sz="1900" kern="1200"/>
        </a:p>
      </dsp:txBody>
      <dsp:txXfrm>
        <a:off x="889864" y="4817093"/>
        <a:ext cx="5355400" cy="7704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AD536F-F2D4-4941-AA75-50EBC5DF09DE}">
      <dsp:nvSpPr>
        <dsp:cNvPr id="0" name=""/>
        <dsp:cNvSpPr/>
      </dsp:nvSpPr>
      <dsp:spPr>
        <a:xfrm>
          <a:off x="1283" y="0"/>
          <a:ext cx="5006206" cy="4351338"/>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0303" tIns="330200" rIns="390303" bIns="330200" numCol="1" spcCol="1270" anchor="t" anchorCtr="0">
          <a:noAutofit/>
        </a:bodyPr>
        <a:lstStyle/>
        <a:p>
          <a:pPr marL="0" lvl="0" indent="0" algn="l" defTabSz="755650">
            <a:lnSpc>
              <a:spcPct val="90000"/>
            </a:lnSpc>
            <a:spcBef>
              <a:spcPct val="0"/>
            </a:spcBef>
            <a:spcAft>
              <a:spcPct val="35000"/>
            </a:spcAft>
            <a:buNone/>
          </a:pPr>
          <a:r>
            <a:rPr lang="en-US" sz="1700" kern="1200"/>
            <a:t>Leveraging Big Data in Human Resources:</a:t>
          </a:r>
        </a:p>
        <a:p>
          <a:pPr marL="114300" lvl="1" indent="-114300" algn="l" defTabSz="577850">
            <a:lnSpc>
              <a:spcPct val="90000"/>
            </a:lnSpc>
            <a:spcBef>
              <a:spcPct val="0"/>
            </a:spcBef>
            <a:spcAft>
              <a:spcPct val="15000"/>
            </a:spcAft>
            <a:buChar char="•"/>
          </a:pPr>
          <a:r>
            <a:rPr lang="en-US" sz="1300" kern="1200"/>
            <a:t>Companies like Caesars Entertainment use Big Data analysis of health-insurance claims to manage employee benefits effectively, resulting in significant cost savings.</a:t>
          </a:r>
        </a:p>
        <a:p>
          <a:pPr marL="114300" lvl="1" indent="-114300" algn="l" defTabSz="577850">
            <a:lnSpc>
              <a:spcPct val="90000"/>
            </a:lnSpc>
            <a:spcBef>
              <a:spcPct val="0"/>
            </a:spcBef>
            <a:spcAft>
              <a:spcPct val="15000"/>
            </a:spcAft>
            <a:buChar char="•"/>
          </a:pPr>
          <a:r>
            <a:rPr lang="en-US" sz="1300" kern="1200"/>
            <a:t>Innovative approaches, such as those by Catalyst IT Services, utilize Big Data for hiring decisions, improving candidate selection processes and reducing turnover rates.</a:t>
          </a:r>
        </a:p>
      </dsp:txBody>
      <dsp:txXfrm>
        <a:off x="1283" y="1653508"/>
        <a:ext cx="5006206" cy="2610802"/>
      </dsp:txXfrm>
    </dsp:sp>
    <dsp:sp modelId="{EF7FF640-5DC4-403B-8F7A-47AB5EFDF5D8}">
      <dsp:nvSpPr>
        <dsp:cNvPr id="0" name=""/>
        <dsp:cNvSpPr/>
      </dsp:nvSpPr>
      <dsp:spPr>
        <a:xfrm>
          <a:off x="1851685" y="435133"/>
          <a:ext cx="1305401" cy="1305401"/>
        </a:xfrm>
        <a:prstGeom prst="ellips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2042857" y="626305"/>
        <a:ext cx="923057" cy="923057"/>
      </dsp:txXfrm>
    </dsp:sp>
    <dsp:sp modelId="{D32B5467-D8BC-452F-9078-CDAB5880D4B2}">
      <dsp:nvSpPr>
        <dsp:cNvPr id="0" name=""/>
        <dsp:cNvSpPr/>
      </dsp:nvSpPr>
      <dsp:spPr>
        <a:xfrm>
          <a:off x="1283" y="4351266"/>
          <a:ext cx="5006206" cy="72"/>
        </a:xfrm>
        <a:prstGeom prst="rect">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DE2F61-7F47-446F-A554-C21E54B4CFC8}">
      <dsp:nvSpPr>
        <dsp:cNvPr id="0" name=""/>
        <dsp:cNvSpPr/>
      </dsp:nvSpPr>
      <dsp:spPr>
        <a:xfrm>
          <a:off x="5508110" y="0"/>
          <a:ext cx="5006206" cy="4351338"/>
        </a:xfrm>
        <a:prstGeom prst="rect">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0303" tIns="330200" rIns="390303" bIns="330200" numCol="1" spcCol="1270" anchor="t" anchorCtr="0">
          <a:noAutofit/>
        </a:bodyPr>
        <a:lstStyle/>
        <a:p>
          <a:pPr marL="0" lvl="0" indent="0" algn="l" defTabSz="755650">
            <a:lnSpc>
              <a:spcPct val="90000"/>
            </a:lnSpc>
            <a:spcBef>
              <a:spcPct val="0"/>
            </a:spcBef>
            <a:spcAft>
              <a:spcPct val="35000"/>
            </a:spcAft>
            <a:buNone/>
          </a:pPr>
          <a:r>
            <a:rPr lang="en-US" sz="1700" kern="1200"/>
            <a:t>Enhancing Product Development with Big Data Insights:</a:t>
          </a:r>
        </a:p>
        <a:p>
          <a:pPr marL="114300" lvl="1" indent="-114300" algn="l" defTabSz="577850">
            <a:lnSpc>
              <a:spcPct val="90000"/>
            </a:lnSpc>
            <a:spcBef>
              <a:spcPct val="0"/>
            </a:spcBef>
            <a:spcAft>
              <a:spcPct val="15000"/>
            </a:spcAft>
            <a:buChar char="•"/>
          </a:pPr>
          <a:r>
            <a:rPr lang="en-US" sz="1300" kern="1200"/>
            <a:t>Ford Motor Company utilized text-mining algorithms to gather customer feedback from online forums, informing the introduction of a new turn indicator feature across its product lineup.</a:t>
          </a:r>
        </a:p>
        <a:p>
          <a:pPr marL="114300" lvl="1" indent="-114300" algn="l" defTabSz="577850">
            <a:lnSpc>
              <a:spcPct val="90000"/>
            </a:lnSpc>
            <a:spcBef>
              <a:spcPct val="0"/>
            </a:spcBef>
            <a:spcAft>
              <a:spcPct val="15000"/>
            </a:spcAft>
            <a:buChar char="•"/>
          </a:pPr>
          <a:r>
            <a:rPr lang="en-US" sz="1300" kern="1200"/>
            <a:t>Big Data enables companies to understand customer preferences and trends, facilitating the development of products that meet consumer needs more effectively.</a:t>
          </a:r>
        </a:p>
      </dsp:txBody>
      <dsp:txXfrm>
        <a:off x="5508110" y="1653508"/>
        <a:ext cx="5006206" cy="2610802"/>
      </dsp:txXfrm>
    </dsp:sp>
    <dsp:sp modelId="{04FAEF8B-6BAD-487C-A211-579DDCA0F070}">
      <dsp:nvSpPr>
        <dsp:cNvPr id="0" name=""/>
        <dsp:cNvSpPr/>
      </dsp:nvSpPr>
      <dsp:spPr>
        <a:xfrm>
          <a:off x="7358512" y="435133"/>
          <a:ext cx="1305401" cy="1305401"/>
        </a:xfrm>
        <a:prstGeom prst="ellipse">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7549684" y="626305"/>
        <a:ext cx="923057" cy="923057"/>
      </dsp:txXfrm>
    </dsp:sp>
    <dsp:sp modelId="{51118D8C-F3F4-4517-BB33-27A0BED9FD55}">
      <dsp:nvSpPr>
        <dsp:cNvPr id="0" name=""/>
        <dsp:cNvSpPr/>
      </dsp:nvSpPr>
      <dsp:spPr>
        <a:xfrm>
          <a:off x="5508110" y="4351266"/>
          <a:ext cx="5006206" cy="72"/>
        </a:xfrm>
        <a:prstGeom prst="rect">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21D104-7290-4971-B0EE-08BA0F1E9494}">
      <dsp:nvSpPr>
        <dsp:cNvPr id="0" name=""/>
        <dsp:cNvSpPr/>
      </dsp:nvSpPr>
      <dsp:spPr>
        <a:xfrm>
          <a:off x="0" y="0"/>
          <a:ext cx="3286125" cy="4351338"/>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622300">
            <a:lnSpc>
              <a:spcPct val="90000"/>
            </a:lnSpc>
            <a:spcBef>
              <a:spcPct val="0"/>
            </a:spcBef>
            <a:spcAft>
              <a:spcPct val="35000"/>
            </a:spcAft>
            <a:buNone/>
          </a:pPr>
          <a:r>
            <a:rPr lang="en-US" sz="1400" kern="1200"/>
            <a:t>Optimizing Operations through Data-driven Decisions:</a:t>
          </a:r>
        </a:p>
        <a:p>
          <a:pPr marL="57150" lvl="1" indent="-57150" algn="l" defTabSz="488950">
            <a:lnSpc>
              <a:spcPct val="90000"/>
            </a:lnSpc>
            <a:spcBef>
              <a:spcPct val="0"/>
            </a:spcBef>
            <a:spcAft>
              <a:spcPct val="15000"/>
            </a:spcAft>
            <a:buChar char="•"/>
          </a:pPr>
          <a:r>
            <a:rPr lang="en-US" sz="1100" kern="1200"/>
            <a:t>Organizations like UPS leverage Big Data from sensors in delivery vehicles to optimize operations, reducing fuel consumption and improving route efficiency.</a:t>
          </a:r>
        </a:p>
        <a:p>
          <a:pPr marL="57150" lvl="1" indent="-57150" algn="l" defTabSz="488950">
            <a:lnSpc>
              <a:spcPct val="90000"/>
            </a:lnSpc>
            <a:spcBef>
              <a:spcPct val="0"/>
            </a:spcBef>
            <a:spcAft>
              <a:spcPct val="15000"/>
            </a:spcAft>
            <a:buChar char="•"/>
          </a:pPr>
          <a:r>
            <a:rPr lang="en-US" sz="1100" kern="1200"/>
            <a:t>Data analysis enables companies to gain insights into operational performance, leading to cost savings and enhanced productivity.</a:t>
          </a:r>
        </a:p>
      </dsp:txBody>
      <dsp:txXfrm>
        <a:off x="0" y="1653508"/>
        <a:ext cx="3286125" cy="2610802"/>
      </dsp:txXfrm>
    </dsp:sp>
    <dsp:sp modelId="{CE577486-3726-419A-BD90-06EDABB53703}">
      <dsp:nvSpPr>
        <dsp:cNvPr id="0" name=""/>
        <dsp:cNvSpPr/>
      </dsp:nvSpPr>
      <dsp:spPr>
        <a:xfrm>
          <a:off x="990361" y="435133"/>
          <a:ext cx="1305401" cy="1305401"/>
        </a:xfrm>
        <a:prstGeom prst="ellips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181533" y="626305"/>
        <a:ext cx="923057" cy="923057"/>
      </dsp:txXfrm>
    </dsp:sp>
    <dsp:sp modelId="{1BBEAE83-5243-411D-92DF-4DBB2048631D}">
      <dsp:nvSpPr>
        <dsp:cNvPr id="0" name=""/>
        <dsp:cNvSpPr/>
      </dsp:nvSpPr>
      <dsp:spPr>
        <a:xfrm>
          <a:off x="0" y="4351266"/>
          <a:ext cx="3286125" cy="72"/>
        </a:xfrm>
        <a:prstGeom prst="rect">
          <a:avLst/>
        </a:prstGeom>
        <a:solidFill>
          <a:schemeClr val="accent2">
            <a:hueOff val="1288723"/>
            <a:satOff val="-3699"/>
            <a:lumOff val="-5922"/>
            <a:alphaOff val="0"/>
          </a:schemeClr>
        </a:solidFill>
        <a:ln w="19050" cap="flat" cmpd="sng" algn="ctr">
          <a:solidFill>
            <a:schemeClr val="accent2">
              <a:hueOff val="1288723"/>
              <a:satOff val="-3699"/>
              <a:lumOff val="-5922"/>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80DD5946-9C86-4A9F-B3DA-D5E01C5316AE}">
      <dsp:nvSpPr>
        <dsp:cNvPr id="0" name=""/>
        <dsp:cNvSpPr/>
      </dsp:nvSpPr>
      <dsp:spPr>
        <a:xfrm>
          <a:off x="3614737" y="0"/>
          <a:ext cx="3286125" cy="4351338"/>
        </a:xfrm>
        <a:prstGeom prst="rect">
          <a:avLst/>
        </a:prstGeom>
        <a:solidFill>
          <a:schemeClr val="accent2">
            <a:tint val="40000"/>
            <a:alpha val="90000"/>
            <a:hueOff val="3367359"/>
            <a:satOff val="-31116"/>
            <a:lumOff val="-3508"/>
            <a:alphaOff val="0"/>
          </a:schemeClr>
        </a:solidFill>
        <a:ln w="19050" cap="flat" cmpd="sng" algn="ctr">
          <a:solidFill>
            <a:schemeClr val="accent2">
              <a:tint val="40000"/>
              <a:alpha val="90000"/>
              <a:hueOff val="3367359"/>
              <a:satOff val="-31116"/>
              <a:lumOff val="-35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622300">
            <a:lnSpc>
              <a:spcPct val="90000"/>
            </a:lnSpc>
            <a:spcBef>
              <a:spcPct val="0"/>
            </a:spcBef>
            <a:spcAft>
              <a:spcPct val="35000"/>
            </a:spcAft>
            <a:buNone/>
          </a:pPr>
          <a:r>
            <a:rPr lang="en-US" sz="1400" kern="1200"/>
            <a:t>Personalizing Marketing Strategies with Big Data:</a:t>
          </a:r>
        </a:p>
        <a:p>
          <a:pPr marL="57150" lvl="1" indent="-57150" algn="l" defTabSz="488950">
            <a:lnSpc>
              <a:spcPct val="90000"/>
            </a:lnSpc>
            <a:spcBef>
              <a:spcPct val="0"/>
            </a:spcBef>
            <a:spcAft>
              <a:spcPct val="15000"/>
            </a:spcAft>
            <a:buChar char="•"/>
          </a:pPr>
          <a:r>
            <a:rPr lang="en-US" sz="1100" kern="1200"/>
            <a:t>InterContinental Hotels Group (IHG) utilizes Big Data to personalize marketing messages for its Priority Club rewards program members, resulting in higher customer conversions and engagement.</a:t>
          </a:r>
        </a:p>
        <a:p>
          <a:pPr marL="57150" lvl="1" indent="-57150" algn="l" defTabSz="488950">
            <a:lnSpc>
              <a:spcPct val="90000"/>
            </a:lnSpc>
            <a:spcBef>
              <a:spcPct val="0"/>
            </a:spcBef>
            <a:spcAft>
              <a:spcPct val="15000"/>
            </a:spcAft>
            <a:buChar char="•"/>
          </a:pPr>
          <a:r>
            <a:rPr lang="en-US" sz="1100" kern="1200"/>
            <a:t>Big Data empowers marketers to tailor campaigns based on customer preferences and behavior, driving more targeted and effective marketing efforts.</a:t>
          </a:r>
        </a:p>
      </dsp:txBody>
      <dsp:txXfrm>
        <a:off x="3614737" y="1653508"/>
        <a:ext cx="3286125" cy="2610802"/>
      </dsp:txXfrm>
    </dsp:sp>
    <dsp:sp modelId="{754CD17C-6B48-47E1-965C-876F734675CC}">
      <dsp:nvSpPr>
        <dsp:cNvPr id="0" name=""/>
        <dsp:cNvSpPr/>
      </dsp:nvSpPr>
      <dsp:spPr>
        <a:xfrm>
          <a:off x="4605099" y="435133"/>
          <a:ext cx="1305401" cy="1305401"/>
        </a:xfrm>
        <a:prstGeom prst="ellipse">
          <a:avLst/>
        </a:prstGeom>
        <a:solidFill>
          <a:schemeClr val="accent2">
            <a:hueOff val="2577445"/>
            <a:satOff val="-7397"/>
            <a:lumOff val="-11844"/>
            <a:alphaOff val="0"/>
          </a:schemeClr>
        </a:solidFill>
        <a:ln w="19050" cap="flat" cmpd="sng" algn="ctr">
          <a:solidFill>
            <a:schemeClr val="accent2">
              <a:hueOff val="2577445"/>
              <a:satOff val="-7397"/>
              <a:lumOff val="-11844"/>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796271" y="626305"/>
        <a:ext cx="923057" cy="923057"/>
      </dsp:txXfrm>
    </dsp:sp>
    <dsp:sp modelId="{391D527A-9448-48ED-AC38-8B0593CC723B}">
      <dsp:nvSpPr>
        <dsp:cNvPr id="0" name=""/>
        <dsp:cNvSpPr/>
      </dsp:nvSpPr>
      <dsp:spPr>
        <a:xfrm>
          <a:off x="3614737" y="4351266"/>
          <a:ext cx="3286125" cy="72"/>
        </a:xfrm>
        <a:prstGeom prst="rect">
          <a:avLst/>
        </a:prstGeom>
        <a:solidFill>
          <a:schemeClr val="accent2">
            <a:hueOff val="3866169"/>
            <a:satOff val="-11096"/>
            <a:lumOff val="-17765"/>
            <a:alphaOff val="0"/>
          </a:schemeClr>
        </a:solidFill>
        <a:ln w="19050" cap="flat" cmpd="sng" algn="ctr">
          <a:solidFill>
            <a:schemeClr val="accent2">
              <a:hueOff val="3866169"/>
              <a:satOff val="-11096"/>
              <a:lumOff val="-17765"/>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A52F1F93-BC23-4EFB-83C2-3EDE6C945406}">
      <dsp:nvSpPr>
        <dsp:cNvPr id="0" name=""/>
        <dsp:cNvSpPr/>
      </dsp:nvSpPr>
      <dsp:spPr>
        <a:xfrm>
          <a:off x="7229475" y="0"/>
          <a:ext cx="3286125" cy="4351338"/>
        </a:xfrm>
        <a:prstGeom prst="rect">
          <a:avLst/>
        </a:prstGeom>
        <a:solidFill>
          <a:schemeClr val="accent2">
            <a:tint val="40000"/>
            <a:alpha val="90000"/>
            <a:hueOff val="6734718"/>
            <a:satOff val="-62232"/>
            <a:lumOff val="-7015"/>
            <a:alphaOff val="0"/>
          </a:schemeClr>
        </a:solidFill>
        <a:ln w="19050" cap="flat" cmpd="sng" algn="ctr">
          <a:solidFill>
            <a:schemeClr val="accent2">
              <a:tint val="40000"/>
              <a:alpha val="90000"/>
              <a:hueOff val="6734718"/>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622300">
            <a:lnSpc>
              <a:spcPct val="90000"/>
            </a:lnSpc>
            <a:spcBef>
              <a:spcPct val="0"/>
            </a:spcBef>
            <a:spcAft>
              <a:spcPct val="35000"/>
            </a:spcAft>
            <a:buNone/>
          </a:pPr>
          <a:r>
            <a:rPr lang="en-US" sz="1400" kern="1200"/>
            <a:t>Improving Government Operations with Smart Transport Solutions:</a:t>
          </a:r>
        </a:p>
        <a:p>
          <a:pPr marL="57150" lvl="1" indent="-57150" algn="l" defTabSz="488950">
            <a:lnSpc>
              <a:spcPct val="90000"/>
            </a:lnSpc>
            <a:spcBef>
              <a:spcPct val="0"/>
            </a:spcBef>
            <a:spcAft>
              <a:spcPct val="15000"/>
            </a:spcAft>
            <a:buChar char="•"/>
          </a:pPr>
          <a:r>
            <a:rPr lang="en-US" sz="1100" kern="1200"/>
            <a:t>Cities like London leverage Big Data from traffic cameras and sensors to enhance urban transport systems, reducing congestion and improving the overall urban transport user experience.</a:t>
          </a:r>
        </a:p>
        <a:p>
          <a:pPr marL="57150" lvl="1" indent="-57150" algn="l" defTabSz="488950">
            <a:lnSpc>
              <a:spcPct val="90000"/>
            </a:lnSpc>
            <a:spcBef>
              <a:spcPct val="0"/>
            </a:spcBef>
            <a:spcAft>
              <a:spcPct val="15000"/>
            </a:spcAft>
            <a:buChar char="•"/>
          </a:pPr>
          <a:r>
            <a:rPr lang="en-US" sz="1100" kern="1200"/>
            <a:t>Analyzing Big Data enables governments to implement real-time traffic management strategies, leading to more efficient and sustainable urban mobility solutions.</a:t>
          </a:r>
        </a:p>
      </dsp:txBody>
      <dsp:txXfrm>
        <a:off x="7229475" y="1653508"/>
        <a:ext cx="3286125" cy="2610802"/>
      </dsp:txXfrm>
    </dsp:sp>
    <dsp:sp modelId="{31574491-6D36-4B53-9A82-12863CF5D091}">
      <dsp:nvSpPr>
        <dsp:cNvPr id="0" name=""/>
        <dsp:cNvSpPr/>
      </dsp:nvSpPr>
      <dsp:spPr>
        <a:xfrm>
          <a:off x="8219836" y="435133"/>
          <a:ext cx="1305401" cy="1305401"/>
        </a:xfrm>
        <a:prstGeom prst="ellipse">
          <a:avLst/>
        </a:prstGeom>
        <a:solidFill>
          <a:schemeClr val="accent2">
            <a:hueOff val="5154891"/>
            <a:satOff val="-14794"/>
            <a:lumOff val="-23687"/>
            <a:alphaOff val="0"/>
          </a:schemeClr>
        </a:solidFill>
        <a:ln w="19050" cap="flat" cmpd="sng" algn="ctr">
          <a:solidFill>
            <a:schemeClr val="accent2">
              <a:hueOff val="5154891"/>
              <a:satOff val="-14794"/>
              <a:lumOff val="-23687"/>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411008" y="626305"/>
        <a:ext cx="923057" cy="923057"/>
      </dsp:txXfrm>
    </dsp:sp>
    <dsp:sp modelId="{C17A74F3-6D07-4122-B4B6-72C88C327162}">
      <dsp:nvSpPr>
        <dsp:cNvPr id="0" name=""/>
        <dsp:cNvSpPr/>
      </dsp:nvSpPr>
      <dsp:spPr>
        <a:xfrm>
          <a:off x="7229475" y="4351266"/>
          <a:ext cx="3286125" cy="72"/>
        </a:xfrm>
        <a:prstGeom prst="rect">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DD02B7-0E78-42D2-BADC-FA51CE723968}">
      <dsp:nvSpPr>
        <dsp:cNvPr id="0" name=""/>
        <dsp:cNvSpPr/>
      </dsp:nvSpPr>
      <dsp:spPr>
        <a:xfrm>
          <a:off x="5527" y="573237"/>
          <a:ext cx="1097489" cy="10974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8675FE-42C5-4F7D-9061-1A06CA31872C}">
      <dsp:nvSpPr>
        <dsp:cNvPr id="0" name=""/>
        <dsp:cNvSpPr/>
      </dsp:nvSpPr>
      <dsp:spPr>
        <a:xfrm>
          <a:off x="5527" y="1808536"/>
          <a:ext cx="3135684" cy="4703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defRPr b="1"/>
          </a:pPr>
          <a:r>
            <a:rPr lang="en-US" sz="1500" kern="1200"/>
            <a:t>Empowering Decision-Making with Data:</a:t>
          </a:r>
        </a:p>
      </dsp:txBody>
      <dsp:txXfrm>
        <a:off x="5527" y="1808536"/>
        <a:ext cx="3135684" cy="470352"/>
      </dsp:txXfrm>
    </dsp:sp>
    <dsp:sp modelId="{C450FF2A-7C1D-4D26-98E4-D691A4D7C9D8}">
      <dsp:nvSpPr>
        <dsp:cNvPr id="0" name=""/>
        <dsp:cNvSpPr/>
      </dsp:nvSpPr>
      <dsp:spPr>
        <a:xfrm>
          <a:off x="5527" y="2342986"/>
          <a:ext cx="3135684" cy="1435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Successful companies leverage data and information to respond quickly to market changes and opportunities, enabling analysts and managers to make informed decisions.</a:t>
          </a:r>
        </a:p>
        <a:p>
          <a:pPr marL="0" lvl="0" indent="0" algn="l" defTabSz="488950">
            <a:lnSpc>
              <a:spcPct val="100000"/>
            </a:lnSpc>
            <a:spcBef>
              <a:spcPct val="0"/>
            </a:spcBef>
            <a:spcAft>
              <a:spcPct val="35000"/>
            </a:spcAft>
            <a:buNone/>
          </a:pPr>
          <a:r>
            <a:rPr lang="en-US" sz="1100" kern="1200"/>
            <a:t>Tools like SQL and query-by-example (QBE) facilitate access to corporate data, allowing users to analyze information and gain insights for better decision-making.</a:t>
          </a:r>
        </a:p>
      </dsp:txBody>
      <dsp:txXfrm>
        <a:off x="5527" y="2342986"/>
        <a:ext cx="3135684" cy="1435113"/>
      </dsp:txXfrm>
    </dsp:sp>
    <dsp:sp modelId="{BBA43F30-CD9B-4E4F-B52A-1093CDA33A3A}">
      <dsp:nvSpPr>
        <dsp:cNvPr id="0" name=""/>
        <dsp:cNvSpPr/>
      </dsp:nvSpPr>
      <dsp:spPr>
        <a:xfrm>
          <a:off x="3689957" y="573237"/>
          <a:ext cx="1097489" cy="10974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493E52-AAE6-4247-B541-74DB830F5B64}">
      <dsp:nvSpPr>
        <dsp:cNvPr id="0" name=""/>
        <dsp:cNvSpPr/>
      </dsp:nvSpPr>
      <dsp:spPr>
        <a:xfrm>
          <a:off x="3689957" y="1808536"/>
          <a:ext cx="3135684" cy="4703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defRPr b="1"/>
          </a:pPr>
          <a:r>
            <a:rPr lang="en-US" sz="1500" kern="1200"/>
            <a:t>Building Data Warehouses for Enhanced Data Management:</a:t>
          </a:r>
        </a:p>
      </dsp:txBody>
      <dsp:txXfrm>
        <a:off x="3689957" y="1808536"/>
        <a:ext cx="3135684" cy="470352"/>
      </dsp:txXfrm>
    </dsp:sp>
    <dsp:sp modelId="{2E9503D7-7A0D-46B6-9215-8BBCAAA557E5}">
      <dsp:nvSpPr>
        <dsp:cNvPr id="0" name=""/>
        <dsp:cNvSpPr/>
      </dsp:nvSpPr>
      <dsp:spPr>
        <a:xfrm>
          <a:off x="3689957" y="2342986"/>
          <a:ext cx="3135684" cy="1435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Organizations establish data warehouses and data marts to address challenges related to data organization, query complexity, and database performance.</a:t>
          </a:r>
        </a:p>
        <a:p>
          <a:pPr marL="0" lvl="0" indent="0" algn="l" defTabSz="488950">
            <a:lnSpc>
              <a:spcPct val="100000"/>
            </a:lnSpc>
            <a:spcBef>
              <a:spcPct val="0"/>
            </a:spcBef>
            <a:spcAft>
              <a:spcPct val="35000"/>
            </a:spcAft>
            <a:buNone/>
          </a:pPr>
          <a:r>
            <a:rPr lang="en-US" sz="1100" kern="1200"/>
            <a:t>Data warehouses provide a structured and optimized environment for accessing and analyzing large datasets, improving efficiency and reducing processing time.</a:t>
          </a:r>
        </a:p>
      </dsp:txBody>
      <dsp:txXfrm>
        <a:off x="3689957" y="2342986"/>
        <a:ext cx="3135684" cy="1435113"/>
      </dsp:txXfrm>
    </dsp:sp>
    <dsp:sp modelId="{D05A46A9-F1B2-48BA-98B2-DFA1A988337A}">
      <dsp:nvSpPr>
        <dsp:cNvPr id="0" name=""/>
        <dsp:cNvSpPr/>
      </dsp:nvSpPr>
      <dsp:spPr>
        <a:xfrm>
          <a:off x="7374387" y="573237"/>
          <a:ext cx="1097489" cy="10974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9F2821-AA08-4913-810A-3A69C7EC77F2}">
      <dsp:nvSpPr>
        <dsp:cNvPr id="0" name=""/>
        <dsp:cNvSpPr/>
      </dsp:nvSpPr>
      <dsp:spPr>
        <a:xfrm>
          <a:off x="7374387" y="1808536"/>
          <a:ext cx="3135684" cy="4703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defRPr b="1"/>
          </a:pPr>
          <a:r>
            <a:rPr lang="en-US" sz="1500" kern="1200"/>
            <a:t>Utilizing Tools for Efficient Data Access and Analysis:</a:t>
          </a:r>
        </a:p>
      </dsp:txBody>
      <dsp:txXfrm>
        <a:off x="7374387" y="1808536"/>
        <a:ext cx="3135684" cy="470352"/>
      </dsp:txXfrm>
    </dsp:sp>
    <dsp:sp modelId="{03B213B5-4A46-4906-A1E8-033AF1BE1EEE}">
      <dsp:nvSpPr>
        <dsp:cNvPr id="0" name=""/>
        <dsp:cNvSpPr/>
      </dsp:nvSpPr>
      <dsp:spPr>
        <a:xfrm>
          <a:off x="7374387" y="2342986"/>
          <a:ext cx="3135684" cy="1435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Companies deploy various tools and technologies to enhance user access, analysis, and querying of data within data warehouses and data marts.</a:t>
          </a:r>
        </a:p>
        <a:p>
          <a:pPr marL="0" lvl="0" indent="0" algn="l" defTabSz="488950">
            <a:lnSpc>
              <a:spcPct val="100000"/>
            </a:lnSpc>
            <a:spcBef>
              <a:spcPct val="0"/>
            </a:spcBef>
            <a:spcAft>
              <a:spcPct val="35000"/>
            </a:spcAft>
            <a:buNone/>
          </a:pPr>
          <a:r>
            <a:rPr lang="en-US" sz="1100" kern="1200"/>
            <a:t>These tools streamline data retrieval processes and improve overall usability, contributing to more effective decision-making and business intelligence.</a:t>
          </a:r>
        </a:p>
      </dsp:txBody>
      <dsp:txXfrm>
        <a:off x="7374387" y="2342986"/>
        <a:ext cx="3135684" cy="143511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1E9766-01C4-41EA-8F79-C4FFCE11FEDB}">
      <dsp:nvSpPr>
        <dsp:cNvPr id="0" name=""/>
        <dsp:cNvSpPr/>
      </dsp:nvSpPr>
      <dsp:spPr>
        <a:xfrm>
          <a:off x="3364992" y="1195"/>
          <a:ext cx="3785616" cy="695831"/>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pt-PT" sz="1900" kern="1200"/>
            <a:t>Organized by business dimension or subject</a:t>
          </a:r>
          <a:endParaRPr lang="en-US" sz="1900" kern="1200"/>
        </a:p>
      </dsp:txBody>
      <dsp:txXfrm>
        <a:off x="3398960" y="35163"/>
        <a:ext cx="3717680" cy="627895"/>
      </dsp:txXfrm>
    </dsp:sp>
    <dsp:sp modelId="{3FE5785F-6B56-447A-980B-A823F11EE6F4}">
      <dsp:nvSpPr>
        <dsp:cNvPr id="0" name=""/>
        <dsp:cNvSpPr/>
      </dsp:nvSpPr>
      <dsp:spPr>
        <a:xfrm>
          <a:off x="3364992" y="731818"/>
          <a:ext cx="3785616" cy="695831"/>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pt-PT" sz="1900" kern="1200"/>
            <a:t>Use online Analytical processing (OLAP)</a:t>
          </a:r>
          <a:endParaRPr lang="en-US" sz="1900" kern="1200"/>
        </a:p>
      </dsp:txBody>
      <dsp:txXfrm>
        <a:off x="3398960" y="765786"/>
        <a:ext cx="3717680" cy="627895"/>
      </dsp:txXfrm>
    </dsp:sp>
    <dsp:sp modelId="{3F3D2B80-8FB1-4517-8A4E-F2A44348D915}">
      <dsp:nvSpPr>
        <dsp:cNvPr id="0" name=""/>
        <dsp:cNvSpPr/>
      </dsp:nvSpPr>
      <dsp:spPr>
        <a:xfrm>
          <a:off x="3364992" y="1462441"/>
          <a:ext cx="3785616" cy="695831"/>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pt-PT" sz="1900" kern="1200"/>
            <a:t>Integrated</a:t>
          </a:r>
          <a:endParaRPr lang="en-US" sz="1900" kern="1200"/>
        </a:p>
      </dsp:txBody>
      <dsp:txXfrm>
        <a:off x="3398960" y="1496409"/>
        <a:ext cx="3717680" cy="627895"/>
      </dsp:txXfrm>
    </dsp:sp>
    <dsp:sp modelId="{FB48C19E-432A-4FE7-BC3B-5FDF4DBE36A3}">
      <dsp:nvSpPr>
        <dsp:cNvPr id="0" name=""/>
        <dsp:cNvSpPr/>
      </dsp:nvSpPr>
      <dsp:spPr>
        <a:xfrm>
          <a:off x="3364992" y="2193064"/>
          <a:ext cx="3785616" cy="695831"/>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pt-PT" sz="1900" kern="1200"/>
            <a:t>Time variant</a:t>
          </a:r>
          <a:endParaRPr lang="en-US" sz="1900" kern="1200"/>
        </a:p>
      </dsp:txBody>
      <dsp:txXfrm>
        <a:off x="3398960" y="2227032"/>
        <a:ext cx="3717680" cy="627895"/>
      </dsp:txXfrm>
    </dsp:sp>
    <dsp:sp modelId="{5CEE9011-2BBB-4FC2-94BD-3345BBE12B0D}">
      <dsp:nvSpPr>
        <dsp:cNvPr id="0" name=""/>
        <dsp:cNvSpPr/>
      </dsp:nvSpPr>
      <dsp:spPr>
        <a:xfrm>
          <a:off x="3364992" y="2923688"/>
          <a:ext cx="3785616" cy="695831"/>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pt-PT" sz="1900" kern="1200"/>
            <a:t>Nonvolatile</a:t>
          </a:r>
          <a:endParaRPr lang="en-US" sz="1900" kern="1200"/>
        </a:p>
      </dsp:txBody>
      <dsp:txXfrm>
        <a:off x="3398960" y="2957656"/>
        <a:ext cx="3717680" cy="627895"/>
      </dsp:txXfrm>
    </dsp:sp>
    <dsp:sp modelId="{9857E295-7F52-4E27-BBE6-FD67E9773DE2}">
      <dsp:nvSpPr>
        <dsp:cNvPr id="0" name=""/>
        <dsp:cNvSpPr/>
      </dsp:nvSpPr>
      <dsp:spPr>
        <a:xfrm>
          <a:off x="3364992" y="3654311"/>
          <a:ext cx="3785616" cy="695831"/>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pt-PT" sz="1900" kern="1200"/>
            <a:t>Multidimensional</a:t>
          </a:r>
          <a:endParaRPr lang="en-US" sz="1900" kern="1200"/>
        </a:p>
      </dsp:txBody>
      <dsp:txXfrm>
        <a:off x="3398960" y="3688279"/>
        <a:ext cx="3717680" cy="62789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652A4-A3DA-4C48-AA09-6DF1EE96061C}">
      <dsp:nvSpPr>
        <dsp:cNvPr id="0" name=""/>
        <dsp:cNvSpPr/>
      </dsp:nvSpPr>
      <dsp:spPr>
        <a:xfrm>
          <a:off x="1212569" y="801906"/>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882F62-97FF-43A3-91DD-ED4C86E21CA9}">
      <dsp:nvSpPr>
        <dsp:cNvPr id="0" name=""/>
        <dsp:cNvSpPr/>
      </dsp:nvSpPr>
      <dsp:spPr>
        <a:xfrm>
          <a:off x="417971" y="2514431"/>
          <a:ext cx="2889450"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Data integration is vital for extracting, transforming, and loading data into a data mart or warehouse, commonly referred to as ETL (extract, transform, load). This process can also be ELT, where data are extracted, loaded, and then transformed. </a:t>
          </a:r>
        </a:p>
      </dsp:txBody>
      <dsp:txXfrm>
        <a:off x="417971" y="2514431"/>
        <a:ext cx="2889450" cy="1035000"/>
      </dsp:txXfrm>
    </dsp:sp>
    <dsp:sp modelId="{33D6BA40-F99C-4590-AC3D-0134B23FECDB}">
      <dsp:nvSpPr>
        <dsp:cNvPr id="0" name=""/>
        <dsp:cNvSpPr/>
      </dsp:nvSpPr>
      <dsp:spPr>
        <a:xfrm>
          <a:off x="4607673" y="801906"/>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129158-3ACC-49B3-8BB4-5F5D1DA775B0}">
      <dsp:nvSpPr>
        <dsp:cNvPr id="0" name=""/>
        <dsp:cNvSpPr/>
      </dsp:nvSpPr>
      <dsp:spPr>
        <a:xfrm>
          <a:off x="3813075" y="2514431"/>
          <a:ext cx="2889450"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Extraction can be done through SQL queries or commercial software, which simplifies specifying tables, mapping data movement, scheduling, and performing required transformations. </a:t>
          </a:r>
        </a:p>
      </dsp:txBody>
      <dsp:txXfrm>
        <a:off x="3813075" y="2514431"/>
        <a:ext cx="2889450" cy="1035000"/>
      </dsp:txXfrm>
    </dsp:sp>
    <dsp:sp modelId="{904BB744-4D19-427C-BED3-9ADBC2BB891D}">
      <dsp:nvSpPr>
        <dsp:cNvPr id="0" name=""/>
        <dsp:cNvSpPr/>
      </dsp:nvSpPr>
      <dsp:spPr>
        <a:xfrm>
          <a:off x="8002777" y="801906"/>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3FCCFE-DAE3-49B5-B09C-930CF676AEA2}">
      <dsp:nvSpPr>
        <dsp:cNvPr id="0" name=""/>
        <dsp:cNvSpPr/>
      </dsp:nvSpPr>
      <dsp:spPr>
        <a:xfrm>
          <a:off x="7208178" y="2514431"/>
          <a:ext cx="2889450"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Integration involves aligning data from different systems around common keys, like customer identification numbers, to create comprehensive views, such as a bank's 360-degree view of customer interactions across various touchpoints.</a:t>
          </a:r>
        </a:p>
      </dsp:txBody>
      <dsp:txXfrm>
        <a:off x="7208178" y="2514431"/>
        <a:ext cx="2889450" cy="1035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ADCE3D-AC8D-4DB5-A43D-6A77E8774C97}">
      <dsp:nvSpPr>
        <dsp:cNvPr id="0" name=""/>
        <dsp:cNvSpPr/>
      </dsp:nvSpPr>
      <dsp:spPr>
        <a:xfrm>
          <a:off x="5122" y="245167"/>
          <a:ext cx="1963594" cy="542449"/>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b="1" kern="1200"/>
            <a:t>Business Value of BI</a:t>
          </a:r>
          <a:r>
            <a:rPr lang="en-US" sz="1500" kern="1200"/>
            <a:t>:</a:t>
          </a:r>
        </a:p>
      </dsp:txBody>
      <dsp:txXfrm>
        <a:off x="5122" y="245167"/>
        <a:ext cx="1963594" cy="542449"/>
      </dsp:txXfrm>
    </dsp:sp>
    <dsp:sp modelId="{5929C407-0B8E-478E-AF0C-DDA1089EFE1F}">
      <dsp:nvSpPr>
        <dsp:cNvPr id="0" name=""/>
        <dsp:cNvSpPr/>
      </dsp:nvSpPr>
      <dsp:spPr>
        <a:xfrm>
          <a:off x="5122" y="787616"/>
          <a:ext cx="1963594" cy="3160020"/>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a:t>Loading data into a data mart or warehouse marks the beginning of obtaining business value from BI.</a:t>
          </a:r>
        </a:p>
      </dsp:txBody>
      <dsp:txXfrm>
        <a:off x="5122" y="787616"/>
        <a:ext cx="1963594" cy="3160020"/>
      </dsp:txXfrm>
    </dsp:sp>
    <dsp:sp modelId="{20061C61-D6C6-45C3-AD20-A7C29A59DD1C}">
      <dsp:nvSpPr>
        <dsp:cNvPr id="0" name=""/>
        <dsp:cNvSpPr/>
      </dsp:nvSpPr>
      <dsp:spPr>
        <a:xfrm>
          <a:off x="2243619" y="245167"/>
          <a:ext cx="1963594" cy="542449"/>
        </a:xfrm>
        <a:prstGeom prst="rect">
          <a:avLst/>
        </a:prstGeom>
        <a:solidFill>
          <a:schemeClr val="accent2">
            <a:hueOff val="1610903"/>
            <a:satOff val="-4623"/>
            <a:lumOff val="-7402"/>
            <a:alphaOff val="0"/>
          </a:schemeClr>
        </a:solidFill>
        <a:ln w="19050" cap="flat" cmpd="sng" algn="ctr">
          <a:solidFill>
            <a:schemeClr val="accent2">
              <a:hueOff val="1610903"/>
              <a:satOff val="-4623"/>
              <a:lumOff val="-74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b="1" kern="1200"/>
            <a:t>Users</a:t>
          </a:r>
          <a:r>
            <a:rPr lang="en-US" sz="1500" kern="1200"/>
            <a:t>: </a:t>
          </a:r>
        </a:p>
      </dsp:txBody>
      <dsp:txXfrm>
        <a:off x="2243619" y="245167"/>
        <a:ext cx="1963594" cy="542449"/>
      </dsp:txXfrm>
    </dsp:sp>
    <dsp:sp modelId="{A6A97AA1-8EED-4C76-80B1-D0AC356E70F8}">
      <dsp:nvSpPr>
        <dsp:cNvPr id="0" name=""/>
        <dsp:cNvSpPr/>
      </dsp:nvSpPr>
      <dsp:spPr>
        <a:xfrm>
          <a:off x="2243619" y="787616"/>
          <a:ext cx="1963594" cy="3160020"/>
        </a:xfrm>
        <a:prstGeom prst="rect">
          <a:avLst/>
        </a:prstGeom>
        <a:solidFill>
          <a:schemeClr val="accent2">
            <a:tint val="40000"/>
            <a:alpha val="90000"/>
            <a:hueOff val="1683680"/>
            <a:satOff val="-15558"/>
            <a:lumOff val="-1754"/>
            <a:alphaOff val="0"/>
          </a:schemeClr>
        </a:solidFill>
        <a:ln w="19050" cap="flat" cmpd="sng" algn="ctr">
          <a:solidFill>
            <a:schemeClr val="accent2">
              <a:tint val="40000"/>
              <a:alpha val="90000"/>
              <a:hueOff val="1683680"/>
              <a:satOff val="-15558"/>
              <a:lumOff val="-175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a:t>Various users of BI include IT developers, frontline workers, analysts, managers, executives, and external stakeholders. They can be either information producers or consumers.</a:t>
          </a:r>
        </a:p>
      </dsp:txBody>
      <dsp:txXfrm>
        <a:off x="2243619" y="787616"/>
        <a:ext cx="1963594" cy="3160020"/>
      </dsp:txXfrm>
    </dsp:sp>
    <dsp:sp modelId="{34E154B5-216A-4A94-846F-23AF27E65DF3}">
      <dsp:nvSpPr>
        <dsp:cNvPr id="0" name=""/>
        <dsp:cNvSpPr/>
      </dsp:nvSpPr>
      <dsp:spPr>
        <a:xfrm>
          <a:off x="4482117" y="245167"/>
          <a:ext cx="1963594" cy="542449"/>
        </a:xfrm>
        <a:prstGeom prst="rect">
          <a:avLst/>
        </a:prstGeom>
        <a:solidFill>
          <a:schemeClr val="accent2">
            <a:hueOff val="3221807"/>
            <a:satOff val="-9246"/>
            <a:lumOff val="-14805"/>
            <a:alphaOff val="0"/>
          </a:schemeClr>
        </a:solidFill>
        <a:ln w="19050" cap="flat" cmpd="sng" algn="ctr">
          <a:solidFill>
            <a:schemeClr val="accent2">
              <a:hueOff val="3221807"/>
              <a:satOff val="-9246"/>
              <a:lumOff val="-148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b="1" kern="1200"/>
            <a:t>Success Stories</a:t>
          </a:r>
          <a:r>
            <a:rPr lang="en-US" sz="1500" kern="1200"/>
            <a:t>: </a:t>
          </a:r>
        </a:p>
      </dsp:txBody>
      <dsp:txXfrm>
        <a:off x="4482117" y="245167"/>
        <a:ext cx="1963594" cy="542449"/>
      </dsp:txXfrm>
    </dsp:sp>
    <dsp:sp modelId="{A8EC5AF6-F855-4193-90D2-7C3D1AA0BDC1}">
      <dsp:nvSpPr>
        <dsp:cNvPr id="0" name=""/>
        <dsp:cNvSpPr/>
      </dsp:nvSpPr>
      <dsp:spPr>
        <a:xfrm>
          <a:off x="4482117" y="787616"/>
          <a:ext cx="1963594" cy="3160020"/>
        </a:xfrm>
        <a:prstGeom prst="rect">
          <a:avLst/>
        </a:prstGeom>
        <a:solidFill>
          <a:schemeClr val="accent2">
            <a:tint val="40000"/>
            <a:alpha val="90000"/>
            <a:hueOff val="3367359"/>
            <a:satOff val="-31116"/>
            <a:lumOff val="-3508"/>
            <a:alphaOff val="0"/>
          </a:schemeClr>
        </a:solidFill>
        <a:ln w="19050" cap="flat" cmpd="sng" algn="ctr">
          <a:solidFill>
            <a:schemeClr val="accent2">
              <a:tint val="40000"/>
              <a:alpha val="90000"/>
              <a:hueOff val="3367359"/>
              <a:satOff val="-31116"/>
              <a:lumOff val="-35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a:t>Many successful data warehousing applications have been reported by companies. Success stories and case studies are available on vendor websites like NCR Corp. and Oracle, as well as resources like the Data Warehouse Institute.</a:t>
          </a:r>
        </a:p>
      </dsp:txBody>
      <dsp:txXfrm>
        <a:off x="4482117" y="787616"/>
        <a:ext cx="1963594" cy="3160020"/>
      </dsp:txXfrm>
    </dsp:sp>
    <dsp:sp modelId="{07269BA4-1B28-4CE9-9612-BC926DC9A03E}">
      <dsp:nvSpPr>
        <dsp:cNvPr id="0" name=""/>
        <dsp:cNvSpPr/>
      </dsp:nvSpPr>
      <dsp:spPr>
        <a:xfrm>
          <a:off x="6720614" y="245167"/>
          <a:ext cx="1963594" cy="542449"/>
        </a:xfrm>
        <a:prstGeom prst="rect">
          <a:avLst/>
        </a:prstGeom>
        <a:solidFill>
          <a:schemeClr val="accent2">
            <a:hueOff val="4832710"/>
            <a:satOff val="-13870"/>
            <a:lumOff val="-22207"/>
            <a:alphaOff val="0"/>
          </a:schemeClr>
        </a:solidFill>
        <a:ln w="19050" cap="flat" cmpd="sng" algn="ctr">
          <a:solidFill>
            <a:schemeClr val="accent2">
              <a:hueOff val="4832710"/>
              <a:satOff val="-13870"/>
              <a:lumOff val="-2220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b="1" kern="1200"/>
            <a:t>Benefits of Data Warehousing</a:t>
          </a:r>
          <a:r>
            <a:rPr lang="en-US" sz="1500" kern="1200"/>
            <a:t>:</a:t>
          </a:r>
        </a:p>
      </dsp:txBody>
      <dsp:txXfrm>
        <a:off x="6720614" y="245167"/>
        <a:ext cx="1963594" cy="542449"/>
      </dsp:txXfrm>
    </dsp:sp>
    <dsp:sp modelId="{8A34BD09-FFE7-4ECC-B2BE-9D44F63FCFC9}">
      <dsp:nvSpPr>
        <dsp:cNvPr id="0" name=""/>
        <dsp:cNvSpPr/>
      </dsp:nvSpPr>
      <dsp:spPr>
        <a:xfrm>
          <a:off x="6720614" y="787616"/>
          <a:ext cx="1963594" cy="3160020"/>
        </a:xfrm>
        <a:prstGeom prst="rect">
          <a:avLst/>
        </a:prstGeom>
        <a:solidFill>
          <a:schemeClr val="accent2">
            <a:tint val="40000"/>
            <a:alpha val="90000"/>
            <a:hueOff val="5051039"/>
            <a:satOff val="-46674"/>
            <a:lumOff val="-5261"/>
            <a:alphaOff val="0"/>
          </a:schemeClr>
        </a:solidFill>
        <a:ln w="19050" cap="flat" cmpd="sng" algn="ctr">
          <a:solidFill>
            <a:schemeClr val="accent2">
              <a:tint val="40000"/>
              <a:alpha val="90000"/>
              <a:hueOff val="5051039"/>
              <a:satOff val="-46674"/>
              <a:lumOff val="-52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a:t>Quick and easy access to needed data through web browsers.</a:t>
          </a:r>
        </a:p>
        <a:p>
          <a:pPr marL="114300" lvl="1" indent="-114300" algn="l" defTabSz="666750">
            <a:lnSpc>
              <a:spcPct val="90000"/>
            </a:lnSpc>
            <a:spcBef>
              <a:spcPct val="0"/>
            </a:spcBef>
            <a:spcAft>
              <a:spcPct val="15000"/>
            </a:spcAft>
            <a:buChar char="•"/>
          </a:pPr>
          <a:r>
            <a:rPr lang="en-US" sz="1500" kern="1200"/>
            <a:t>Extensive analysis capabilities previously not possible.</a:t>
          </a:r>
        </a:p>
        <a:p>
          <a:pPr marL="114300" lvl="1" indent="-114300" algn="l" defTabSz="666750">
            <a:lnSpc>
              <a:spcPct val="90000"/>
            </a:lnSpc>
            <a:spcBef>
              <a:spcPct val="0"/>
            </a:spcBef>
            <a:spcAft>
              <a:spcPct val="15000"/>
            </a:spcAft>
            <a:buChar char="•"/>
          </a:pPr>
          <a:r>
            <a:rPr lang="en-US" sz="1500" kern="1200"/>
            <a:t>Consolidated view of organizational data.</a:t>
          </a:r>
        </a:p>
      </dsp:txBody>
      <dsp:txXfrm>
        <a:off x="6720614" y="787616"/>
        <a:ext cx="1963594" cy="3160020"/>
      </dsp:txXfrm>
    </dsp:sp>
    <dsp:sp modelId="{3866E601-05AA-4CFE-8D56-6E457C8D1A21}">
      <dsp:nvSpPr>
        <dsp:cNvPr id="0" name=""/>
        <dsp:cNvSpPr/>
      </dsp:nvSpPr>
      <dsp:spPr>
        <a:xfrm>
          <a:off x="8959112" y="245167"/>
          <a:ext cx="1963594" cy="542449"/>
        </a:xfrm>
        <a:prstGeom prst="rect">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b="1" kern="1200"/>
            <a:t>Impact on Business</a:t>
          </a:r>
          <a:r>
            <a:rPr lang="en-US" sz="1500" kern="1200"/>
            <a:t>: </a:t>
          </a:r>
        </a:p>
      </dsp:txBody>
      <dsp:txXfrm>
        <a:off x="8959112" y="245167"/>
        <a:ext cx="1963594" cy="542449"/>
      </dsp:txXfrm>
    </dsp:sp>
    <dsp:sp modelId="{1E8B35DC-4C23-4744-B52D-02B5FDFFF4FE}">
      <dsp:nvSpPr>
        <dsp:cNvPr id="0" name=""/>
        <dsp:cNvSpPr/>
      </dsp:nvSpPr>
      <dsp:spPr>
        <a:xfrm>
          <a:off x="8959112" y="787616"/>
          <a:ext cx="1963594" cy="3160020"/>
        </a:xfrm>
        <a:prstGeom prst="rect">
          <a:avLst/>
        </a:prstGeom>
        <a:solidFill>
          <a:schemeClr val="accent2">
            <a:tint val="40000"/>
            <a:alpha val="90000"/>
            <a:hueOff val="6734718"/>
            <a:satOff val="-62232"/>
            <a:lumOff val="-7015"/>
            <a:alphaOff val="0"/>
          </a:schemeClr>
        </a:solidFill>
        <a:ln w="19050" cap="flat" cmpd="sng" algn="ctr">
          <a:solidFill>
            <a:schemeClr val="accent2">
              <a:tint val="40000"/>
              <a:alpha val="90000"/>
              <a:hueOff val="6734718"/>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a:t>Benefits include improved business knowledge, competitive advantage, enhanced customer service, better decision-making, and streamlined business processes.</a:t>
          </a:r>
        </a:p>
      </dsp:txBody>
      <dsp:txXfrm>
        <a:off x="8959112" y="787616"/>
        <a:ext cx="1963594" cy="316002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800C33-12D5-4794-9532-F95E857B9DF0}">
      <dsp:nvSpPr>
        <dsp:cNvPr id="0" name=""/>
        <dsp:cNvSpPr/>
      </dsp:nvSpPr>
      <dsp:spPr>
        <a:xfrm>
          <a:off x="770502" y="120854"/>
          <a:ext cx="1510523" cy="14347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3079CF-A90B-45A7-8A07-A0ABF23FB744}">
      <dsp:nvSpPr>
        <dsp:cNvPr id="0" name=""/>
        <dsp:cNvSpPr/>
      </dsp:nvSpPr>
      <dsp:spPr>
        <a:xfrm>
          <a:off x="770502" y="1725530"/>
          <a:ext cx="4315781" cy="6149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33450">
            <a:lnSpc>
              <a:spcPct val="90000"/>
            </a:lnSpc>
            <a:spcBef>
              <a:spcPct val="0"/>
            </a:spcBef>
            <a:spcAft>
              <a:spcPct val="35000"/>
            </a:spcAft>
            <a:buNone/>
            <a:defRPr b="1"/>
          </a:pPr>
          <a:r>
            <a:rPr lang="en-US" sz="2100" kern="1200"/>
            <a:t>Challenges with Enterprise Data Warehouses (EDWs):</a:t>
          </a:r>
        </a:p>
      </dsp:txBody>
      <dsp:txXfrm>
        <a:off x="770502" y="1725530"/>
        <a:ext cx="4315781" cy="614905"/>
      </dsp:txXfrm>
    </dsp:sp>
    <dsp:sp modelId="{4A2B4D3F-33D3-4695-B944-955E2BBA2268}">
      <dsp:nvSpPr>
        <dsp:cNvPr id="0" name=""/>
        <dsp:cNvSpPr/>
      </dsp:nvSpPr>
      <dsp:spPr>
        <a:xfrm>
          <a:off x="770502" y="2419457"/>
          <a:ext cx="4315781" cy="1652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pPr>
          <a:r>
            <a:rPr lang="en-US" sz="1600" kern="1200"/>
            <a:t>Despite their benefits, EDWs can be inflexible and struggle to manage new data sources, such as streaming data and social media content.</a:t>
          </a:r>
        </a:p>
        <a:p>
          <a:pPr marL="0" lvl="0" indent="0" algn="l" defTabSz="711200">
            <a:lnSpc>
              <a:spcPct val="90000"/>
            </a:lnSpc>
            <a:spcBef>
              <a:spcPct val="0"/>
            </a:spcBef>
            <a:spcAft>
              <a:spcPct val="35000"/>
            </a:spcAft>
            <a:buNone/>
          </a:pPr>
          <a:r>
            <a:rPr lang="en-US" sz="1600" kern="1200"/>
            <a:t>EDWs require a predefined schema, limiting their ability to handle ad hoc queries and adapt to evolving business needs.</a:t>
          </a:r>
        </a:p>
      </dsp:txBody>
      <dsp:txXfrm>
        <a:off x="770502" y="2419457"/>
        <a:ext cx="4315781" cy="1652493"/>
      </dsp:txXfrm>
    </dsp:sp>
    <dsp:sp modelId="{8A4E89D8-CD8D-4DC5-B51A-A37ABE5D5C0E}">
      <dsp:nvSpPr>
        <dsp:cNvPr id="0" name=""/>
        <dsp:cNvSpPr/>
      </dsp:nvSpPr>
      <dsp:spPr>
        <a:xfrm>
          <a:off x="5841545" y="120854"/>
          <a:ext cx="1510523" cy="14347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316A26-F921-4245-AE79-326140EF2FE1}">
      <dsp:nvSpPr>
        <dsp:cNvPr id="0" name=""/>
        <dsp:cNvSpPr/>
      </dsp:nvSpPr>
      <dsp:spPr>
        <a:xfrm>
          <a:off x="5841545" y="1725530"/>
          <a:ext cx="4315781" cy="6149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33450">
            <a:lnSpc>
              <a:spcPct val="90000"/>
            </a:lnSpc>
            <a:spcBef>
              <a:spcPct val="0"/>
            </a:spcBef>
            <a:spcAft>
              <a:spcPct val="35000"/>
            </a:spcAft>
            <a:buNone/>
            <a:defRPr b="1"/>
          </a:pPr>
          <a:r>
            <a:rPr lang="en-US" sz="2100" kern="1200"/>
            <a:t>Transition to Data Lakes:</a:t>
          </a:r>
        </a:p>
      </dsp:txBody>
      <dsp:txXfrm>
        <a:off x="5841545" y="1725530"/>
        <a:ext cx="4315781" cy="614905"/>
      </dsp:txXfrm>
    </dsp:sp>
    <dsp:sp modelId="{60AD6C88-E3AB-4B6F-B91C-6243276F1748}">
      <dsp:nvSpPr>
        <dsp:cNvPr id="0" name=""/>
        <dsp:cNvSpPr/>
      </dsp:nvSpPr>
      <dsp:spPr>
        <a:xfrm>
          <a:off x="5841545" y="2419457"/>
          <a:ext cx="4315781" cy="1652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pPr>
          <a:r>
            <a:rPr lang="en-US" sz="1600" kern="1200"/>
            <a:t>The emergence of systems like Apache Hadoop has enabled organizations to implement data lakes, which serve as central repositories for all organizational data.</a:t>
          </a:r>
        </a:p>
        <a:p>
          <a:pPr marL="0" lvl="0" indent="0" algn="l" defTabSz="711200">
            <a:lnSpc>
              <a:spcPct val="90000"/>
            </a:lnSpc>
            <a:spcBef>
              <a:spcPct val="0"/>
            </a:spcBef>
            <a:spcAft>
              <a:spcPct val="35000"/>
            </a:spcAft>
            <a:buNone/>
          </a:pPr>
          <a:r>
            <a:rPr lang="en-US" sz="1600" kern="1200"/>
            <a:t>Data lakes accept data in any format, structured or unstructured, providing a more flexible and scalable solution compared to traditional EDWs.</a:t>
          </a:r>
        </a:p>
      </dsp:txBody>
      <dsp:txXfrm>
        <a:off x="5841545" y="2419457"/>
        <a:ext cx="4315781" cy="165249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30410E-31B5-4377-9F01-9C8F555EB670}">
      <dsp:nvSpPr>
        <dsp:cNvPr id="0" name=""/>
        <dsp:cNvSpPr/>
      </dsp:nvSpPr>
      <dsp:spPr>
        <a:xfrm>
          <a:off x="1967016" y="0"/>
          <a:ext cx="1510523" cy="14236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43DA85-89DF-4A8A-92CF-74F1D03AE63D}">
      <dsp:nvSpPr>
        <dsp:cNvPr id="0" name=""/>
        <dsp:cNvSpPr/>
      </dsp:nvSpPr>
      <dsp:spPr>
        <a:xfrm>
          <a:off x="564387" y="1583684"/>
          <a:ext cx="4315781" cy="610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100" kern="1200"/>
            <a:t>Benefits of Knowledge Management Systems (KMSs):</a:t>
          </a:r>
        </a:p>
      </dsp:txBody>
      <dsp:txXfrm>
        <a:off x="564387" y="1583684"/>
        <a:ext cx="4315781" cy="610135"/>
      </dsp:txXfrm>
    </dsp:sp>
    <dsp:sp modelId="{608038E4-3B6B-4E25-BB0C-EDCE38E3421A}">
      <dsp:nvSpPr>
        <dsp:cNvPr id="0" name=""/>
        <dsp:cNvSpPr/>
      </dsp:nvSpPr>
      <dsp:spPr>
        <a:xfrm>
          <a:off x="564387" y="2268255"/>
          <a:ext cx="4315781" cy="1680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KMSs facilitate the sharing of best practices, improving organizational performance by making valuable expertise widely accessible.</a:t>
          </a:r>
        </a:p>
        <a:p>
          <a:pPr marL="0" lvl="0" indent="0" algn="ctr" defTabSz="711200">
            <a:lnSpc>
              <a:spcPct val="90000"/>
            </a:lnSpc>
            <a:spcBef>
              <a:spcPct val="0"/>
            </a:spcBef>
            <a:spcAft>
              <a:spcPct val="35000"/>
            </a:spcAft>
            <a:buNone/>
          </a:pPr>
          <a:r>
            <a:rPr lang="en-US" sz="1600" kern="1200"/>
            <a:t>Enhanced access to tacit knowledge leads to benefits such as improved customer service, more efficient product development, and higher employee morale and retention.</a:t>
          </a:r>
        </a:p>
      </dsp:txBody>
      <dsp:txXfrm>
        <a:off x="564387" y="2268255"/>
        <a:ext cx="4315781" cy="1680620"/>
      </dsp:txXfrm>
    </dsp:sp>
    <dsp:sp modelId="{782AC41A-D64E-4677-955F-D404DCCBC516}">
      <dsp:nvSpPr>
        <dsp:cNvPr id="0" name=""/>
        <dsp:cNvSpPr/>
      </dsp:nvSpPr>
      <dsp:spPr>
        <a:xfrm>
          <a:off x="7038059" y="0"/>
          <a:ext cx="1510523" cy="14236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F4AF23-45C1-40B0-A22F-6B1428A5EEF3}">
      <dsp:nvSpPr>
        <dsp:cNvPr id="0" name=""/>
        <dsp:cNvSpPr/>
      </dsp:nvSpPr>
      <dsp:spPr>
        <a:xfrm>
          <a:off x="5635430" y="1583684"/>
          <a:ext cx="4315781" cy="610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100" kern="1200"/>
            <a:t>Challenges in Implementing KMSs:</a:t>
          </a:r>
        </a:p>
      </dsp:txBody>
      <dsp:txXfrm>
        <a:off x="5635430" y="1583684"/>
        <a:ext cx="4315781" cy="610135"/>
      </dsp:txXfrm>
    </dsp:sp>
    <dsp:sp modelId="{09FE9141-7574-4DC9-9512-38AB6FDA4C80}">
      <dsp:nvSpPr>
        <dsp:cNvPr id="0" name=""/>
        <dsp:cNvSpPr/>
      </dsp:nvSpPr>
      <dsp:spPr>
        <a:xfrm>
          <a:off x="5635430" y="2268255"/>
          <a:ext cx="4315781" cy="1680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Encouraging employees to share personal tacit knowledge requires fostering a knowledge-sharing culture and rewarding contributions.</a:t>
          </a:r>
        </a:p>
        <a:p>
          <a:pPr marL="0" lvl="0" indent="0" algn="ctr" defTabSz="711200">
            <a:lnSpc>
              <a:spcPct val="90000"/>
            </a:lnSpc>
            <a:spcBef>
              <a:spcPct val="0"/>
            </a:spcBef>
            <a:spcAft>
              <a:spcPct val="35000"/>
            </a:spcAft>
            <a:buNone/>
          </a:pPr>
          <a:r>
            <a:rPr lang="en-US" sz="1600" kern="1200"/>
            <a:t>Continuous maintenance and updating of the knowledge base are essential to ensure relevance and effectiveness.</a:t>
          </a:r>
        </a:p>
        <a:p>
          <a:pPr marL="0" lvl="0" indent="0" algn="ctr" defTabSz="711200">
            <a:lnSpc>
              <a:spcPct val="90000"/>
            </a:lnSpc>
            <a:spcBef>
              <a:spcPct val="0"/>
            </a:spcBef>
            <a:spcAft>
              <a:spcPct val="35000"/>
            </a:spcAft>
            <a:buNone/>
          </a:pPr>
          <a:r>
            <a:rPr lang="en-US" sz="1600" kern="1200"/>
            <a:t>Organizations must be willing to invest resources in the ongoing operations and development of KMSs to realize long-term benefits.</a:t>
          </a:r>
        </a:p>
      </dsp:txBody>
      <dsp:txXfrm>
        <a:off x="5635430" y="2268255"/>
        <a:ext cx="4315781" cy="168062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8139CC-9CF6-4236-88E6-934FE3A437C6}" type="datetimeFigureOut">
              <a:rPr lang="pt-PT" smtClean="0"/>
              <a:t>12/05/2024</a:t>
            </a:fld>
            <a:endParaRPr lang="pt-PT"/>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6C65BC-8698-48F6-8D96-B653D03DCF58}" type="slidenum">
              <a:rPr lang="pt-PT" smtClean="0"/>
              <a:t>‹nº›</a:t>
            </a:fld>
            <a:endParaRPr lang="pt-PT"/>
          </a:p>
        </p:txBody>
      </p:sp>
    </p:spTree>
    <p:extLst>
      <p:ext uri="{BB962C8B-B14F-4D97-AF65-F5344CB8AC3E}">
        <p14:creationId xmlns:p14="http://schemas.microsoft.com/office/powerpoint/2010/main" val="1934129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5"/>
          </p:nvPr>
        </p:nvSpPr>
        <p:spPr/>
        <p:txBody>
          <a:bodyPr/>
          <a:lstStyle/>
          <a:p>
            <a:fld id="{516C65BC-8698-48F6-8D96-B653D03DCF58}" type="slidenum">
              <a:rPr lang="pt-PT" smtClean="0"/>
              <a:t>13</a:t>
            </a:fld>
            <a:endParaRPr lang="pt-PT"/>
          </a:p>
        </p:txBody>
      </p:sp>
    </p:spTree>
    <p:extLst>
      <p:ext uri="{BB962C8B-B14F-4D97-AF65-F5344CB8AC3E}">
        <p14:creationId xmlns:p14="http://schemas.microsoft.com/office/powerpoint/2010/main" val="1603863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0FB853-F6B9-B7E2-7E5D-E21CD287B667}"/>
              </a:ext>
            </a:extLst>
          </p:cNvPr>
          <p:cNvSpPr>
            <a:spLocks noGrp="1"/>
          </p:cNvSpPr>
          <p:nvPr>
            <p:ph type="ctrTitle"/>
          </p:nvPr>
        </p:nvSpPr>
        <p:spPr>
          <a:xfrm>
            <a:off x="1524000" y="1122363"/>
            <a:ext cx="9144000" cy="2387600"/>
          </a:xfrm>
        </p:spPr>
        <p:txBody>
          <a:bodyPr anchor="b"/>
          <a:lstStyle>
            <a:lvl1pPr algn="ctr">
              <a:defRPr sz="6000"/>
            </a:lvl1pPr>
          </a:lstStyle>
          <a:p>
            <a:r>
              <a:rPr lang="pt-PT"/>
              <a:t>Clique para editar o estilo de título do Modelo Global</a:t>
            </a:r>
          </a:p>
        </p:txBody>
      </p:sp>
      <p:sp>
        <p:nvSpPr>
          <p:cNvPr id="3" name="Subtítulo 2">
            <a:extLst>
              <a:ext uri="{FF2B5EF4-FFF2-40B4-BE49-F238E27FC236}">
                <a16:creationId xmlns:a16="http://schemas.microsoft.com/office/drawing/2014/main" id="{EC2A639C-3946-EDA9-EA7C-6DCF5692E6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Clique para editar o estilo de subtítulo do Modelo Global</a:t>
            </a:r>
          </a:p>
        </p:txBody>
      </p:sp>
      <p:sp>
        <p:nvSpPr>
          <p:cNvPr id="4" name="Marcador de Posição da Data 3">
            <a:extLst>
              <a:ext uri="{FF2B5EF4-FFF2-40B4-BE49-F238E27FC236}">
                <a16:creationId xmlns:a16="http://schemas.microsoft.com/office/drawing/2014/main" id="{5F398677-76A8-586F-4A5B-1DCE3F2AA89C}"/>
              </a:ext>
            </a:extLst>
          </p:cNvPr>
          <p:cNvSpPr>
            <a:spLocks noGrp="1"/>
          </p:cNvSpPr>
          <p:nvPr>
            <p:ph type="dt" sz="half" idx="10"/>
          </p:nvPr>
        </p:nvSpPr>
        <p:spPr/>
        <p:txBody>
          <a:bodyPr/>
          <a:lstStyle/>
          <a:p>
            <a:fld id="{4780064F-886B-44BC-8C04-37BF3EED1740}" type="datetimeFigureOut">
              <a:rPr lang="pt-PT" smtClean="0"/>
              <a:t>12/05/2024</a:t>
            </a:fld>
            <a:endParaRPr lang="pt-PT"/>
          </a:p>
        </p:txBody>
      </p:sp>
      <p:sp>
        <p:nvSpPr>
          <p:cNvPr id="5" name="Marcador de Posição do Rodapé 4">
            <a:extLst>
              <a:ext uri="{FF2B5EF4-FFF2-40B4-BE49-F238E27FC236}">
                <a16:creationId xmlns:a16="http://schemas.microsoft.com/office/drawing/2014/main" id="{CF08EFFA-8BAA-59D8-1431-FFB1BBE8D544}"/>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70581AC0-7877-D39B-57EF-9872C1844CFA}"/>
              </a:ext>
            </a:extLst>
          </p:cNvPr>
          <p:cNvSpPr>
            <a:spLocks noGrp="1"/>
          </p:cNvSpPr>
          <p:nvPr>
            <p:ph type="sldNum" sz="quarter" idx="12"/>
          </p:nvPr>
        </p:nvSpPr>
        <p:spPr/>
        <p:txBody>
          <a:bodyPr/>
          <a:lstStyle/>
          <a:p>
            <a:fld id="{B80C47CA-6555-482B-BCA7-B1FB164DBD9B}" type="slidenum">
              <a:rPr lang="pt-PT" smtClean="0"/>
              <a:t>‹nº›</a:t>
            </a:fld>
            <a:endParaRPr lang="pt-PT"/>
          </a:p>
        </p:txBody>
      </p:sp>
    </p:spTree>
    <p:extLst>
      <p:ext uri="{BB962C8B-B14F-4D97-AF65-F5344CB8AC3E}">
        <p14:creationId xmlns:p14="http://schemas.microsoft.com/office/powerpoint/2010/main" val="2523122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F19387-26A5-E1ED-541A-E540AC05CE80}"/>
              </a:ext>
            </a:extLst>
          </p:cNvPr>
          <p:cNvSpPr>
            <a:spLocks noGrp="1"/>
          </p:cNvSpPr>
          <p:nvPr>
            <p:ph type="title"/>
          </p:nvPr>
        </p:nvSpPr>
        <p:spPr/>
        <p:txBody>
          <a:bodyPr/>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716BFE10-A9FB-3D98-35A2-C483F11A3F97}"/>
              </a:ext>
            </a:extLst>
          </p:cNvPr>
          <p:cNvSpPr>
            <a:spLocks noGrp="1"/>
          </p:cNvSpPr>
          <p:nvPr>
            <p:ph type="body" orient="vert" idx="1"/>
          </p:nvPr>
        </p:nvSpPr>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1480993D-E3BB-EC40-6E9A-777AF0A17DAD}"/>
              </a:ext>
            </a:extLst>
          </p:cNvPr>
          <p:cNvSpPr>
            <a:spLocks noGrp="1"/>
          </p:cNvSpPr>
          <p:nvPr>
            <p:ph type="dt" sz="half" idx="10"/>
          </p:nvPr>
        </p:nvSpPr>
        <p:spPr/>
        <p:txBody>
          <a:bodyPr/>
          <a:lstStyle/>
          <a:p>
            <a:fld id="{4780064F-886B-44BC-8C04-37BF3EED1740}" type="datetimeFigureOut">
              <a:rPr lang="pt-PT" smtClean="0"/>
              <a:t>12/05/2024</a:t>
            </a:fld>
            <a:endParaRPr lang="pt-PT"/>
          </a:p>
        </p:txBody>
      </p:sp>
      <p:sp>
        <p:nvSpPr>
          <p:cNvPr id="5" name="Marcador de Posição do Rodapé 4">
            <a:extLst>
              <a:ext uri="{FF2B5EF4-FFF2-40B4-BE49-F238E27FC236}">
                <a16:creationId xmlns:a16="http://schemas.microsoft.com/office/drawing/2014/main" id="{45D40064-0E65-2A6A-5567-46DC92EC6B98}"/>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6AEAE200-FC4A-08A0-6320-381B91A9B06E}"/>
              </a:ext>
            </a:extLst>
          </p:cNvPr>
          <p:cNvSpPr>
            <a:spLocks noGrp="1"/>
          </p:cNvSpPr>
          <p:nvPr>
            <p:ph type="sldNum" sz="quarter" idx="12"/>
          </p:nvPr>
        </p:nvSpPr>
        <p:spPr/>
        <p:txBody>
          <a:bodyPr/>
          <a:lstStyle/>
          <a:p>
            <a:fld id="{B80C47CA-6555-482B-BCA7-B1FB164DBD9B}" type="slidenum">
              <a:rPr lang="pt-PT" smtClean="0"/>
              <a:t>‹nº›</a:t>
            </a:fld>
            <a:endParaRPr lang="pt-PT"/>
          </a:p>
        </p:txBody>
      </p:sp>
    </p:spTree>
    <p:extLst>
      <p:ext uri="{BB962C8B-B14F-4D97-AF65-F5344CB8AC3E}">
        <p14:creationId xmlns:p14="http://schemas.microsoft.com/office/powerpoint/2010/main" val="2233644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FC1E60D-CF63-32CF-ACCF-B3BF3A7E442F}"/>
              </a:ext>
            </a:extLst>
          </p:cNvPr>
          <p:cNvSpPr>
            <a:spLocks noGrp="1"/>
          </p:cNvSpPr>
          <p:nvPr>
            <p:ph type="title" orient="vert"/>
          </p:nvPr>
        </p:nvSpPr>
        <p:spPr>
          <a:xfrm>
            <a:off x="8724900" y="365125"/>
            <a:ext cx="2628900" cy="5811838"/>
          </a:xfrm>
        </p:spPr>
        <p:txBody>
          <a:bodyPr vert="eaVert"/>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4914E0EC-0E65-456A-C571-62C1E79FA215}"/>
              </a:ext>
            </a:extLst>
          </p:cNvPr>
          <p:cNvSpPr>
            <a:spLocks noGrp="1"/>
          </p:cNvSpPr>
          <p:nvPr>
            <p:ph type="body" orient="vert" idx="1"/>
          </p:nvPr>
        </p:nvSpPr>
        <p:spPr>
          <a:xfrm>
            <a:off x="838200" y="365125"/>
            <a:ext cx="7734300" cy="5811838"/>
          </a:xfrm>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E3F7A841-B0B9-E0C8-293D-67444BDCCBC7}"/>
              </a:ext>
            </a:extLst>
          </p:cNvPr>
          <p:cNvSpPr>
            <a:spLocks noGrp="1"/>
          </p:cNvSpPr>
          <p:nvPr>
            <p:ph type="dt" sz="half" idx="10"/>
          </p:nvPr>
        </p:nvSpPr>
        <p:spPr/>
        <p:txBody>
          <a:bodyPr/>
          <a:lstStyle/>
          <a:p>
            <a:fld id="{4780064F-886B-44BC-8C04-37BF3EED1740}" type="datetimeFigureOut">
              <a:rPr lang="pt-PT" smtClean="0"/>
              <a:t>12/05/2024</a:t>
            </a:fld>
            <a:endParaRPr lang="pt-PT"/>
          </a:p>
        </p:txBody>
      </p:sp>
      <p:sp>
        <p:nvSpPr>
          <p:cNvPr id="5" name="Marcador de Posição do Rodapé 4">
            <a:extLst>
              <a:ext uri="{FF2B5EF4-FFF2-40B4-BE49-F238E27FC236}">
                <a16:creationId xmlns:a16="http://schemas.microsoft.com/office/drawing/2014/main" id="{BF7A9874-3D05-79E4-127E-F7FF6AEFD6D7}"/>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D7DC7867-D198-627D-88C9-6BBD3C44616B}"/>
              </a:ext>
            </a:extLst>
          </p:cNvPr>
          <p:cNvSpPr>
            <a:spLocks noGrp="1"/>
          </p:cNvSpPr>
          <p:nvPr>
            <p:ph type="sldNum" sz="quarter" idx="12"/>
          </p:nvPr>
        </p:nvSpPr>
        <p:spPr/>
        <p:txBody>
          <a:bodyPr/>
          <a:lstStyle/>
          <a:p>
            <a:fld id="{B80C47CA-6555-482B-BCA7-B1FB164DBD9B}" type="slidenum">
              <a:rPr lang="pt-PT" smtClean="0"/>
              <a:t>‹nº›</a:t>
            </a:fld>
            <a:endParaRPr lang="pt-PT"/>
          </a:p>
        </p:txBody>
      </p:sp>
    </p:spTree>
    <p:extLst>
      <p:ext uri="{BB962C8B-B14F-4D97-AF65-F5344CB8AC3E}">
        <p14:creationId xmlns:p14="http://schemas.microsoft.com/office/powerpoint/2010/main" val="3101787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0C7BD8-7E05-50C3-3AB2-1B6C16F4D481}"/>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446A85CA-FA1C-1E31-28B6-B0D4C0EEAFF9}"/>
              </a:ext>
            </a:extLst>
          </p:cNvPr>
          <p:cNvSpPr>
            <a:spLocks noGrp="1"/>
          </p:cNvSpPr>
          <p:nvPr>
            <p:ph idx="1"/>
          </p:nvPr>
        </p:nvSpPr>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4DFA845B-68E1-5665-E776-4C5DD516E907}"/>
              </a:ext>
            </a:extLst>
          </p:cNvPr>
          <p:cNvSpPr>
            <a:spLocks noGrp="1"/>
          </p:cNvSpPr>
          <p:nvPr>
            <p:ph type="dt" sz="half" idx="10"/>
          </p:nvPr>
        </p:nvSpPr>
        <p:spPr/>
        <p:txBody>
          <a:bodyPr/>
          <a:lstStyle/>
          <a:p>
            <a:fld id="{4780064F-886B-44BC-8C04-37BF3EED1740}" type="datetimeFigureOut">
              <a:rPr lang="pt-PT" smtClean="0"/>
              <a:t>12/05/2024</a:t>
            </a:fld>
            <a:endParaRPr lang="pt-PT"/>
          </a:p>
        </p:txBody>
      </p:sp>
      <p:sp>
        <p:nvSpPr>
          <p:cNvPr id="5" name="Marcador de Posição do Rodapé 4">
            <a:extLst>
              <a:ext uri="{FF2B5EF4-FFF2-40B4-BE49-F238E27FC236}">
                <a16:creationId xmlns:a16="http://schemas.microsoft.com/office/drawing/2014/main" id="{A4FF3694-0F58-18D3-0F8E-FB525B007EE3}"/>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EEE02AB4-5B1F-AA09-3714-EBB461780EB7}"/>
              </a:ext>
            </a:extLst>
          </p:cNvPr>
          <p:cNvSpPr>
            <a:spLocks noGrp="1"/>
          </p:cNvSpPr>
          <p:nvPr>
            <p:ph type="sldNum" sz="quarter" idx="12"/>
          </p:nvPr>
        </p:nvSpPr>
        <p:spPr/>
        <p:txBody>
          <a:bodyPr/>
          <a:lstStyle/>
          <a:p>
            <a:fld id="{B80C47CA-6555-482B-BCA7-B1FB164DBD9B}" type="slidenum">
              <a:rPr lang="pt-PT" smtClean="0"/>
              <a:t>‹nº›</a:t>
            </a:fld>
            <a:endParaRPr lang="pt-PT"/>
          </a:p>
        </p:txBody>
      </p:sp>
    </p:spTree>
    <p:extLst>
      <p:ext uri="{BB962C8B-B14F-4D97-AF65-F5344CB8AC3E}">
        <p14:creationId xmlns:p14="http://schemas.microsoft.com/office/powerpoint/2010/main" val="4746760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AB3157-586C-6443-1496-F76ED3D85AA0}"/>
              </a:ext>
            </a:extLst>
          </p:cNvPr>
          <p:cNvSpPr>
            <a:spLocks noGrp="1"/>
          </p:cNvSpPr>
          <p:nvPr>
            <p:ph type="title"/>
          </p:nvPr>
        </p:nvSpPr>
        <p:spPr>
          <a:xfrm>
            <a:off x="831850" y="1709738"/>
            <a:ext cx="10515600" cy="2852737"/>
          </a:xfrm>
        </p:spPr>
        <p:txBody>
          <a:bodyPr anchor="b"/>
          <a:lstStyle>
            <a:lvl1pPr>
              <a:defRPr sz="6000"/>
            </a:lvl1p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BF9CE71C-2A44-F7FE-0513-BBB0B83D16F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pt-PT"/>
              <a:t>Clique para editar os estilos do texto de Modelo Global</a:t>
            </a:r>
          </a:p>
        </p:txBody>
      </p:sp>
      <p:sp>
        <p:nvSpPr>
          <p:cNvPr id="4" name="Marcador de Posição da Data 3">
            <a:extLst>
              <a:ext uri="{FF2B5EF4-FFF2-40B4-BE49-F238E27FC236}">
                <a16:creationId xmlns:a16="http://schemas.microsoft.com/office/drawing/2014/main" id="{705F0F98-0F49-93CE-BBCF-7B8B96473758}"/>
              </a:ext>
            </a:extLst>
          </p:cNvPr>
          <p:cNvSpPr>
            <a:spLocks noGrp="1"/>
          </p:cNvSpPr>
          <p:nvPr>
            <p:ph type="dt" sz="half" idx="10"/>
          </p:nvPr>
        </p:nvSpPr>
        <p:spPr/>
        <p:txBody>
          <a:bodyPr/>
          <a:lstStyle/>
          <a:p>
            <a:fld id="{4780064F-886B-44BC-8C04-37BF3EED1740}" type="datetimeFigureOut">
              <a:rPr lang="pt-PT" smtClean="0"/>
              <a:t>12/05/2024</a:t>
            </a:fld>
            <a:endParaRPr lang="pt-PT"/>
          </a:p>
        </p:txBody>
      </p:sp>
      <p:sp>
        <p:nvSpPr>
          <p:cNvPr id="5" name="Marcador de Posição do Rodapé 4">
            <a:extLst>
              <a:ext uri="{FF2B5EF4-FFF2-40B4-BE49-F238E27FC236}">
                <a16:creationId xmlns:a16="http://schemas.microsoft.com/office/drawing/2014/main" id="{F8419005-B3F1-7348-9290-6619A2AA09C1}"/>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3796A1C1-346B-96F6-20B4-DEDF4B712904}"/>
              </a:ext>
            </a:extLst>
          </p:cNvPr>
          <p:cNvSpPr>
            <a:spLocks noGrp="1"/>
          </p:cNvSpPr>
          <p:nvPr>
            <p:ph type="sldNum" sz="quarter" idx="12"/>
          </p:nvPr>
        </p:nvSpPr>
        <p:spPr/>
        <p:txBody>
          <a:bodyPr/>
          <a:lstStyle/>
          <a:p>
            <a:fld id="{B80C47CA-6555-482B-BCA7-B1FB164DBD9B}" type="slidenum">
              <a:rPr lang="pt-PT" smtClean="0"/>
              <a:t>‹nº›</a:t>
            </a:fld>
            <a:endParaRPr lang="pt-PT"/>
          </a:p>
        </p:txBody>
      </p:sp>
    </p:spTree>
    <p:extLst>
      <p:ext uri="{BB962C8B-B14F-4D97-AF65-F5344CB8AC3E}">
        <p14:creationId xmlns:p14="http://schemas.microsoft.com/office/powerpoint/2010/main" val="3718812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155275-B060-2059-5A08-3D6DF335E575}"/>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74325860-7BDC-7B2B-C426-7D20303C222B}"/>
              </a:ext>
            </a:extLst>
          </p:cNvPr>
          <p:cNvSpPr>
            <a:spLocks noGrp="1"/>
          </p:cNvSpPr>
          <p:nvPr>
            <p:ph sz="half" idx="1"/>
          </p:nvPr>
        </p:nvSpPr>
        <p:spPr>
          <a:xfrm>
            <a:off x="838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e Conteúdo 3">
            <a:extLst>
              <a:ext uri="{FF2B5EF4-FFF2-40B4-BE49-F238E27FC236}">
                <a16:creationId xmlns:a16="http://schemas.microsoft.com/office/drawing/2014/main" id="{B341FB5D-7807-E5E0-3879-F802CA1D26E0}"/>
              </a:ext>
            </a:extLst>
          </p:cNvPr>
          <p:cNvSpPr>
            <a:spLocks noGrp="1"/>
          </p:cNvSpPr>
          <p:nvPr>
            <p:ph sz="half" idx="2"/>
          </p:nvPr>
        </p:nvSpPr>
        <p:spPr>
          <a:xfrm>
            <a:off x="6172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a Data 4">
            <a:extLst>
              <a:ext uri="{FF2B5EF4-FFF2-40B4-BE49-F238E27FC236}">
                <a16:creationId xmlns:a16="http://schemas.microsoft.com/office/drawing/2014/main" id="{8ACA6F6F-9E7F-3163-6F88-C8EE7382F4A6}"/>
              </a:ext>
            </a:extLst>
          </p:cNvPr>
          <p:cNvSpPr>
            <a:spLocks noGrp="1"/>
          </p:cNvSpPr>
          <p:nvPr>
            <p:ph type="dt" sz="half" idx="10"/>
          </p:nvPr>
        </p:nvSpPr>
        <p:spPr/>
        <p:txBody>
          <a:bodyPr/>
          <a:lstStyle/>
          <a:p>
            <a:fld id="{4780064F-886B-44BC-8C04-37BF3EED1740}" type="datetimeFigureOut">
              <a:rPr lang="pt-PT" smtClean="0"/>
              <a:t>12/05/2024</a:t>
            </a:fld>
            <a:endParaRPr lang="pt-PT"/>
          </a:p>
        </p:txBody>
      </p:sp>
      <p:sp>
        <p:nvSpPr>
          <p:cNvPr id="6" name="Marcador de Posição do Rodapé 5">
            <a:extLst>
              <a:ext uri="{FF2B5EF4-FFF2-40B4-BE49-F238E27FC236}">
                <a16:creationId xmlns:a16="http://schemas.microsoft.com/office/drawing/2014/main" id="{7BCC4F92-1B9A-7999-E397-083CCBBF340E}"/>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32605EB2-9C3E-868E-8BE8-97D33D47B1B9}"/>
              </a:ext>
            </a:extLst>
          </p:cNvPr>
          <p:cNvSpPr>
            <a:spLocks noGrp="1"/>
          </p:cNvSpPr>
          <p:nvPr>
            <p:ph type="sldNum" sz="quarter" idx="12"/>
          </p:nvPr>
        </p:nvSpPr>
        <p:spPr/>
        <p:txBody>
          <a:bodyPr/>
          <a:lstStyle/>
          <a:p>
            <a:fld id="{B80C47CA-6555-482B-BCA7-B1FB164DBD9B}" type="slidenum">
              <a:rPr lang="pt-PT" smtClean="0"/>
              <a:t>‹nº›</a:t>
            </a:fld>
            <a:endParaRPr lang="pt-PT"/>
          </a:p>
        </p:txBody>
      </p:sp>
    </p:spTree>
    <p:extLst>
      <p:ext uri="{BB962C8B-B14F-4D97-AF65-F5344CB8AC3E}">
        <p14:creationId xmlns:p14="http://schemas.microsoft.com/office/powerpoint/2010/main" val="2724554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6A0425-BA8E-5FBE-ECF6-F1ADDE781235}"/>
              </a:ext>
            </a:extLst>
          </p:cNvPr>
          <p:cNvSpPr>
            <a:spLocks noGrp="1"/>
          </p:cNvSpPr>
          <p:nvPr>
            <p:ph type="title"/>
          </p:nvPr>
        </p:nvSpPr>
        <p:spPr>
          <a:xfrm>
            <a:off x="839788" y="365125"/>
            <a:ext cx="10515600" cy="1325563"/>
          </a:xfrm>
        </p:spPr>
        <p:txBody>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329C1361-BF6F-3821-2370-3FE7B8B99A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4" name="Marcador de Posição de Conteúdo 3">
            <a:extLst>
              <a:ext uri="{FF2B5EF4-FFF2-40B4-BE49-F238E27FC236}">
                <a16:creationId xmlns:a16="http://schemas.microsoft.com/office/drawing/2014/main" id="{9FFCEF90-739C-D9E8-4A6E-83341997A990}"/>
              </a:ext>
            </a:extLst>
          </p:cNvPr>
          <p:cNvSpPr>
            <a:spLocks noGrp="1"/>
          </p:cNvSpPr>
          <p:nvPr>
            <p:ph sz="half" idx="2"/>
          </p:nvPr>
        </p:nvSpPr>
        <p:spPr>
          <a:xfrm>
            <a:off x="839788" y="2505075"/>
            <a:ext cx="5157787"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o Texto 4">
            <a:extLst>
              <a:ext uri="{FF2B5EF4-FFF2-40B4-BE49-F238E27FC236}">
                <a16:creationId xmlns:a16="http://schemas.microsoft.com/office/drawing/2014/main" id="{05A8A7C2-B19A-164D-8458-7689B1499A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6" name="Marcador de Posição de Conteúdo 5">
            <a:extLst>
              <a:ext uri="{FF2B5EF4-FFF2-40B4-BE49-F238E27FC236}">
                <a16:creationId xmlns:a16="http://schemas.microsoft.com/office/drawing/2014/main" id="{E42F32DC-DCDA-C570-531E-68735269139B}"/>
              </a:ext>
            </a:extLst>
          </p:cNvPr>
          <p:cNvSpPr>
            <a:spLocks noGrp="1"/>
          </p:cNvSpPr>
          <p:nvPr>
            <p:ph sz="quarter" idx="4"/>
          </p:nvPr>
        </p:nvSpPr>
        <p:spPr>
          <a:xfrm>
            <a:off x="6172200" y="2505075"/>
            <a:ext cx="5183188"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7" name="Marcador de Posição da Data 6">
            <a:extLst>
              <a:ext uri="{FF2B5EF4-FFF2-40B4-BE49-F238E27FC236}">
                <a16:creationId xmlns:a16="http://schemas.microsoft.com/office/drawing/2014/main" id="{D942F107-90FB-13D1-DAEB-CE02019BB5E7}"/>
              </a:ext>
            </a:extLst>
          </p:cNvPr>
          <p:cNvSpPr>
            <a:spLocks noGrp="1"/>
          </p:cNvSpPr>
          <p:nvPr>
            <p:ph type="dt" sz="half" idx="10"/>
          </p:nvPr>
        </p:nvSpPr>
        <p:spPr/>
        <p:txBody>
          <a:bodyPr/>
          <a:lstStyle/>
          <a:p>
            <a:fld id="{4780064F-886B-44BC-8C04-37BF3EED1740}" type="datetimeFigureOut">
              <a:rPr lang="pt-PT" smtClean="0"/>
              <a:t>12/05/2024</a:t>
            </a:fld>
            <a:endParaRPr lang="pt-PT"/>
          </a:p>
        </p:txBody>
      </p:sp>
      <p:sp>
        <p:nvSpPr>
          <p:cNvPr id="8" name="Marcador de Posição do Rodapé 7">
            <a:extLst>
              <a:ext uri="{FF2B5EF4-FFF2-40B4-BE49-F238E27FC236}">
                <a16:creationId xmlns:a16="http://schemas.microsoft.com/office/drawing/2014/main" id="{00BC017E-8DA5-959A-050C-2CEF2A988054}"/>
              </a:ext>
            </a:extLst>
          </p:cNvPr>
          <p:cNvSpPr>
            <a:spLocks noGrp="1"/>
          </p:cNvSpPr>
          <p:nvPr>
            <p:ph type="ftr" sz="quarter" idx="11"/>
          </p:nvPr>
        </p:nvSpPr>
        <p:spPr/>
        <p:txBody>
          <a:bodyPr/>
          <a:lstStyle/>
          <a:p>
            <a:endParaRPr lang="pt-PT"/>
          </a:p>
        </p:txBody>
      </p:sp>
      <p:sp>
        <p:nvSpPr>
          <p:cNvPr id="9" name="Marcador de Posição do Número do Diapositivo 8">
            <a:extLst>
              <a:ext uri="{FF2B5EF4-FFF2-40B4-BE49-F238E27FC236}">
                <a16:creationId xmlns:a16="http://schemas.microsoft.com/office/drawing/2014/main" id="{D7809005-004F-56EB-DAD9-8C0391846AEC}"/>
              </a:ext>
            </a:extLst>
          </p:cNvPr>
          <p:cNvSpPr>
            <a:spLocks noGrp="1"/>
          </p:cNvSpPr>
          <p:nvPr>
            <p:ph type="sldNum" sz="quarter" idx="12"/>
          </p:nvPr>
        </p:nvSpPr>
        <p:spPr/>
        <p:txBody>
          <a:bodyPr/>
          <a:lstStyle/>
          <a:p>
            <a:fld id="{B80C47CA-6555-482B-BCA7-B1FB164DBD9B}" type="slidenum">
              <a:rPr lang="pt-PT" smtClean="0"/>
              <a:t>‹nº›</a:t>
            </a:fld>
            <a:endParaRPr lang="pt-PT"/>
          </a:p>
        </p:txBody>
      </p:sp>
    </p:spTree>
    <p:extLst>
      <p:ext uri="{BB962C8B-B14F-4D97-AF65-F5344CB8AC3E}">
        <p14:creationId xmlns:p14="http://schemas.microsoft.com/office/powerpoint/2010/main" val="3916714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E112E9-99CB-1D1A-FC35-1D6E4E839013}"/>
              </a:ext>
            </a:extLst>
          </p:cNvPr>
          <p:cNvSpPr>
            <a:spLocks noGrp="1"/>
          </p:cNvSpPr>
          <p:nvPr>
            <p:ph type="title"/>
          </p:nvPr>
        </p:nvSpPr>
        <p:spPr/>
        <p:txBody>
          <a:bodyPr/>
          <a:lstStyle/>
          <a:p>
            <a:r>
              <a:rPr lang="pt-PT"/>
              <a:t>Clique para editar o estilo de título do Modelo Global</a:t>
            </a:r>
          </a:p>
        </p:txBody>
      </p:sp>
      <p:sp>
        <p:nvSpPr>
          <p:cNvPr id="3" name="Marcador de Posição da Data 2">
            <a:extLst>
              <a:ext uri="{FF2B5EF4-FFF2-40B4-BE49-F238E27FC236}">
                <a16:creationId xmlns:a16="http://schemas.microsoft.com/office/drawing/2014/main" id="{068274A0-ADFF-77B7-9BDA-2D82E0ACF156}"/>
              </a:ext>
            </a:extLst>
          </p:cNvPr>
          <p:cNvSpPr>
            <a:spLocks noGrp="1"/>
          </p:cNvSpPr>
          <p:nvPr>
            <p:ph type="dt" sz="half" idx="10"/>
          </p:nvPr>
        </p:nvSpPr>
        <p:spPr/>
        <p:txBody>
          <a:bodyPr/>
          <a:lstStyle/>
          <a:p>
            <a:fld id="{4780064F-886B-44BC-8C04-37BF3EED1740}" type="datetimeFigureOut">
              <a:rPr lang="pt-PT" smtClean="0"/>
              <a:t>12/05/2024</a:t>
            </a:fld>
            <a:endParaRPr lang="pt-PT"/>
          </a:p>
        </p:txBody>
      </p:sp>
      <p:sp>
        <p:nvSpPr>
          <p:cNvPr id="4" name="Marcador de Posição do Rodapé 3">
            <a:extLst>
              <a:ext uri="{FF2B5EF4-FFF2-40B4-BE49-F238E27FC236}">
                <a16:creationId xmlns:a16="http://schemas.microsoft.com/office/drawing/2014/main" id="{310B5C04-B310-FC51-38F5-26139AD35050}"/>
              </a:ext>
            </a:extLst>
          </p:cNvPr>
          <p:cNvSpPr>
            <a:spLocks noGrp="1"/>
          </p:cNvSpPr>
          <p:nvPr>
            <p:ph type="ftr" sz="quarter" idx="11"/>
          </p:nvPr>
        </p:nvSpPr>
        <p:spPr/>
        <p:txBody>
          <a:bodyPr/>
          <a:lstStyle/>
          <a:p>
            <a:endParaRPr lang="pt-PT"/>
          </a:p>
        </p:txBody>
      </p:sp>
      <p:sp>
        <p:nvSpPr>
          <p:cNvPr id="5" name="Marcador de Posição do Número do Diapositivo 4">
            <a:extLst>
              <a:ext uri="{FF2B5EF4-FFF2-40B4-BE49-F238E27FC236}">
                <a16:creationId xmlns:a16="http://schemas.microsoft.com/office/drawing/2014/main" id="{EF1E90A1-27C2-4B4D-B937-188CC172C939}"/>
              </a:ext>
            </a:extLst>
          </p:cNvPr>
          <p:cNvSpPr>
            <a:spLocks noGrp="1"/>
          </p:cNvSpPr>
          <p:nvPr>
            <p:ph type="sldNum" sz="quarter" idx="12"/>
          </p:nvPr>
        </p:nvSpPr>
        <p:spPr/>
        <p:txBody>
          <a:bodyPr/>
          <a:lstStyle/>
          <a:p>
            <a:fld id="{B80C47CA-6555-482B-BCA7-B1FB164DBD9B}" type="slidenum">
              <a:rPr lang="pt-PT" smtClean="0"/>
              <a:t>‹nº›</a:t>
            </a:fld>
            <a:endParaRPr lang="pt-PT"/>
          </a:p>
        </p:txBody>
      </p:sp>
    </p:spTree>
    <p:extLst>
      <p:ext uri="{BB962C8B-B14F-4D97-AF65-F5344CB8AC3E}">
        <p14:creationId xmlns:p14="http://schemas.microsoft.com/office/powerpoint/2010/main" val="1580548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a:extLst>
              <a:ext uri="{FF2B5EF4-FFF2-40B4-BE49-F238E27FC236}">
                <a16:creationId xmlns:a16="http://schemas.microsoft.com/office/drawing/2014/main" id="{C1412BC8-2F75-C970-4F0B-6DAE2967B3ED}"/>
              </a:ext>
            </a:extLst>
          </p:cNvPr>
          <p:cNvSpPr>
            <a:spLocks noGrp="1"/>
          </p:cNvSpPr>
          <p:nvPr>
            <p:ph type="dt" sz="half" idx="10"/>
          </p:nvPr>
        </p:nvSpPr>
        <p:spPr/>
        <p:txBody>
          <a:bodyPr/>
          <a:lstStyle/>
          <a:p>
            <a:fld id="{4780064F-886B-44BC-8C04-37BF3EED1740}" type="datetimeFigureOut">
              <a:rPr lang="pt-PT" smtClean="0"/>
              <a:t>12/05/2024</a:t>
            </a:fld>
            <a:endParaRPr lang="pt-PT"/>
          </a:p>
        </p:txBody>
      </p:sp>
      <p:sp>
        <p:nvSpPr>
          <p:cNvPr id="3" name="Marcador de Posição do Rodapé 2">
            <a:extLst>
              <a:ext uri="{FF2B5EF4-FFF2-40B4-BE49-F238E27FC236}">
                <a16:creationId xmlns:a16="http://schemas.microsoft.com/office/drawing/2014/main" id="{2D2CDA6A-F116-80C7-BD7A-4FBB476CC624}"/>
              </a:ext>
            </a:extLst>
          </p:cNvPr>
          <p:cNvSpPr>
            <a:spLocks noGrp="1"/>
          </p:cNvSpPr>
          <p:nvPr>
            <p:ph type="ftr" sz="quarter" idx="11"/>
          </p:nvPr>
        </p:nvSpPr>
        <p:spPr/>
        <p:txBody>
          <a:bodyPr/>
          <a:lstStyle/>
          <a:p>
            <a:endParaRPr lang="pt-PT"/>
          </a:p>
        </p:txBody>
      </p:sp>
      <p:sp>
        <p:nvSpPr>
          <p:cNvPr id="4" name="Marcador de Posição do Número do Diapositivo 3">
            <a:extLst>
              <a:ext uri="{FF2B5EF4-FFF2-40B4-BE49-F238E27FC236}">
                <a16:creationId xmlns:a16="http://schemas.microsoft.com/office/drawing/2014/main" id="{D81A1197-CD9A-3189-A34C-0BAEC3202052}"/>
              </a:ext>
            </a:extLst>
          </p:cNvPr>
          <p:cNvSpPr>
            <a:spLocks noGrp="1"/>
          </p:cNvSpPr>
          <p:nvPr>
            <p:ph type="sldNum" sz="quarter" idx="12"/>
          </p:nvPr>
        </p:nvSpPr>
        <p:spPr/>
        <p:txBody>
          <a:bodyPr/>
          <a:lstStyle/>
          <a:p>
            <a:fld id="{B80C47CA-6555-482B-BCA7-B1FB164DBD9B}" type="slidenum">
              <a:rPr lang="pt-PT" smtClean="0"/>
              <a:t>‹nº›</a:t>
            </a:fld>
            <a:endParaRPr lang="pt-PT"/>
          </a:p>
        </p:txBody>
      </p:sp>
    </p:spTree>
    <p:extLst>
      <p:ext uri="{BB962C8B-B14F-4D97-AF65-F5344CB8AC3E}">
        <p14:creationId xmlns:p14="http://schemas.microsoft.com/office/powerpoint/2010/main" val="23192719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E9DB93-FE55-BE25-4A01-5EDC45272DC9}"/>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50827CBF-4FCD-5C51-DB00-8AF34F53DB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o Texto 3">
            <a:extLst>
              <a:ext uri="{FF2B5EF4-FFF2-40B4-BE49-F238E27FC236}">
                <a16:creationId xmlns:a16="http://schemas.microsoft.com/office/drawing/2014/main" id="{66AC24BE-9BBF-5AB7-27BB-B4E19C8328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85EE4115-2351-5B33-5934-B5A19C6EC6CC}"/>
              </a:ext>
            </a:extLst>
          </p:cNvPr>
          <p:cNvSpPr>
            <a:spLocks noGrp="1"/>
          </p:cNvSpPr>
          <p:nvPr>
            <p:ph type="dt" sz="half" idx="10"/>
          </p:nvPr>
        </p:nvSpPr>
        <p:spPr/>
        <p:txBody>
          <a:bodyPr/>
          <a:lstStyle/>
          <a:p>
            <a:fld id="{4780064F-886B-44BC-8C04-37BF3EED1740}" type="datetimeFigureOut">
              <a:rPr lang="pt-PT" smtClean="0"/>
              <a:t>12/05/2024</a:t>
            </a:fld>
            <a:endParaRPr lang="pt-PT"/>
          </a:p>
        </p:txBody>
      </p:sp>
      <p:sp>
        <p:nvSpPr>
          <p:cNvPr id="6" name="Marcador de Posição do Rodapé 5">
            <a:extLst>
              <a:ext uri="{FF2B5EF4-FFF2-40B4-BE49-F238E27FC236}">
                <a16:creationId xmlns:a16="http://schemas.microsoft.com/office/drawing/2014/main" id="{52867246-3C83-2FBA-E9D7-84AFB558AE13}"/>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001BF892-1CC0-A500-A88E-084A49A228EE}"/>
              </a:ext>
            </a:extLst>
          </p:cNvPr>
          <p:cNvSpPr>
            <a:spLocks noGrp="1"/>
          </p:cNvSpPr>
          <p:nvPr>
            <p:ph type="sldNum" sz="quarter" idx="12"/>
          </p:nvPr>
        </p:nvSpPr>
        <p:spPr/>
        <p:txBody>
          <a:bodyPr/>
          <a:lstStyle/>
          <a:p>
            <a:fld id="{B80C47CA-6555-482B-BCA7-B1FB164DBD9B}" type="slidenum">
              <a:rPr lang="pt-PT" smtClean="0"/>
              <a:t>‹nº›</a:t>
            </a:fld>
            <a:endParaRPr lang="pt-PT"/>
          </a:p>
        </p:txBody>
      </p:sp>
    </p:spTree>
    <p:extLst>
      <p:ext uri="{BB962C8B-B14F-4D97-AF65-F5344CB8AC3E}">
        <p14:creationId xmlns:p14="http://schemas.microsoft.com/office/powerpoint/2010/main" val="730016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959837-C218-8415-B98B-33B1E791B567}"/>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a Imagem 2">
            <a:extLst>
              <a:ext uri="{FF2B5EF4-FFF2-40B4-BE49-F238E27FC236}">
                <a16:creationId xmlns:a16="http://schemas.microsoft.com/office/drawing/2014/main" id="{EEAF1983-D8E0-668D-C96D-EDC68E5636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Marcador de Posição do Texto 3">
            <a:extLst>
              <a:ext uri="{FF2B5EF4-FFF2-40B4-BE49-F238E27FC236}">
                <a16:creationId xmlns:a16="http://schemas.microsoft.com/office/drawing/2014/main" id="{D656C58C-D4E9-85A6-1C39-FC3BD06DBC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9C46D7DF-FAB8-90E2-5141-F655CAD1CD3C}"/>
              </a:ext>
            </a:extLst>
          </p:cNvPr>
          <p:cNvSpPr>
            <a:spLocks noGrp="1"/>
          </p:cNvSpPr>
          <p:nvPr>
            <p:ph type="dt" sz="half" idx="10"/>
          </p:nvPr>
        </p:nvSpPr>
        <p:spPr/>
        <p:txBody>
          <a:bodyPr/>
          <a:lstStyle/>
          <a:p>
            <a:fld id="{4780064F-886B-44BC-8C04-37BF3EED1740}" type="datetimeFigureOut">
              <a:rPr lang="pt-PT" smtClean="0"/>
              <a:t>12/05/2024</a:t>
            </a:fld>
            <a:endParaRPr lang="pt-PT"/>
          </a:p>
        </p:txBody>
      </p:sp>
      <p:sp>
        <p:nvSpPr>
          <p:cNvPr id="6" name="Marcador de Posição do Rodapé 5">
            <a:extLst>
              <a:ext uri="{FF2B5EF4-FFF2-40B4-BE49-F238E27FC236}">
                <a16:creationId xmlns:a16="http://schemas.microsoft.com/office/drawing/2014/main" id="{0406BD88-2B2E-093C-657C-91DCE7F12B23}"/>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39895B29-00E6-B063-FCA8-03E6FFE62C37}"/>
              </a:ext>
            </a:extLst>
          </p:cNvPr>
          <p:cNvSpPr>
            <a:spLocks noGrp="1"/>
          </p:cNvSpPr>
          <p:nvPr>
            <p:ph type="sldNum" sz="quarter" idx="12"/>
          </p:nvPr>
        </p:nvSpPr>
        <p:spPr/>
        <p:txBody>
          <a:bodyPr/>
          <a:lstStyle/>
          <a:p>
            <a:fld id="{B80C47CA-6555-482B-BCA7-B1FB164DBD9B}" type="slidenum">
              <a:rPr lang="pt-PT" smtClean="0"/>
              <a:t>‹nº›</a:t>
            </a:fld>
            <a:endParaRPr lang="pt-PT"/>
          </a:p>
        </p:txBody>
      </p:sp>
    </p:spTree>
    <p:extLst>
      <p:ext uri="{BB962C8B-B14F-4D97-AF65-F5344CB8AC3E}">
        <p14:creationId xmlns:p14="http://schemas.microsoft.com/office/powerpoint/2010/main" val="3078362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a:extLst>
              <a:ext uri="{FF2B5EF4-FFF2-40B4-BE49-F238E27FC236}">
                <a16:creationId xmlns:a16="http://schemas.microsoft.com/office/drawing/2014/main" id="{2BB1DC2D-CADF-1591-DF78-E6F7716421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8D119A23-6B76-D3EE-BC92-8C26A199A9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644DFD4B-E685-9422-DC7B-038B75089C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780064F-886B-44BC-8C04-37BF3EED1740}" type="datetimeFigureOut">
              <a:rPr lang="pt-PT" smtClean="0"/>
              <a:t>12/05/2024</a:t>
            </a:fld>
            <a:endParaRPr lang="pt-PT"/>
          </a:p>
        </p:txBody>
      </p:sp>
      <p:sp>
        <p:nvSpPr>
          <p:cNvPr id="5" name="Marcador de Posição do Rodapé 4">
            <a:extLst>
              <a:ext uri="{FF2B5EF4-FFF2-40B4-BE49-F238E27FC236}">
                <a16:creationId xmlns:a16="http://schemas.microsoft.com/office/drawing/2014/main" id="{A6D8258B-39EA-D4A2-0102-F2D375E684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pt-PT"/>
          </a:p>
        </p:txBody>
      </p:sp>
      <p:sp>
        <p:nvSpPr>
          <p:cNvPr id="6" name="Marcador de Posição do Número do Diapositivo 5">
            <a:extLst>
              <a:ext uri="{FF2B5EF4-FFF2-40B4-BE49-F238E27FC236}">
                <a16:creationId xmlns:a16="http://schemas.microsoft.com/office/drawing/2014/main" id="{2BDB6C99-FB4F-530E-2D20-769EB1CC8E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80C47CA-6555-482B-BCA7-B1FB164DBD9B}" type="slidenum">
              <a:rPr lang="pt-PT" smtClean="0"/>
              <a:t>‹nº›</a:t>
            </a:fld>
            <a:endParaRPr lang="pt-PT"/>
          </a:p>
        </p:txBody>
      </p:sp>
    </p:spTree>
    <p:extLst>
      <p:ext uri="{BB962C8B-B14F-4D97-AF65-F5344CB8AC3E}">
        <p14:creationId xmlns:p14="http://schemas.microsoft.com/office/powerpoint/2010/main" val="22935588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7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8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7ADD6C35-4B10-4BFC-BAD6-56B49A790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E07676A-2912-B82D-61CB-5983960ACCF2}"/>
              </a:ext>
            </a:extLst>
          </p:cNvPr>
          <p:cNvSpPr>
            <a:spLocks noGrp="1"/>
          </p:cNvSpPr>
          <p:nvPr>
            <p:ph type="ctrTitle"/>
          </p:nvPr>
        </p:nvSpPr>
        <p:spPr>
          <a:xfrm>
            <a:off x="804672" y="3777859"/>
            <a:ext cx="5946579" cy="1514185"/>
          </a:xfrm>
        </p:spPr>
        <p:txBody>
          <a:bodyPr anchor="t">
            <a:normAutofit/>
          </a:bodyPr>
          <a:lstStyle/>
          <a:p>
            <a:pPr algn="l"/>
            <a:r>
              <a:rPr lang="pt-PT" sz="3400" dirty="0">
                <a:solidFill>
                  <a:schemeClr val="tx2"/>
                </a:solidFill>
              </a:rPr>
              <a:t>Projeto Teórico</a:t>
            </a:r>
            <a:br>
              <a:rPr lang="pt-PT" sz="3400" dirty="0">
                <a:solidFill>
                  <a:schemeClr val="tx2"/>
                </a:solidFill>
              </a:rPr>
            </a:br>
            <a:r>
              <a:rPr lang="pt-PT" sz="3400" dirty="0">
                <a:solidFill>
                  <a:schemeClr val="tx2"/>
                </a:solidFill>
              </a:rPr>
              <a:t>Data </a:t>
            </a:r>
            <a:r>
              <a:rPr lang="pt-PT" sz="3400" dirty="0" err="1">
                <a:solidFill>
                  <a:schemeClr val="tx2"/>
                </a:solidFill>
              </a:rPr>
              <a:t>and</a:t>
            </a:r>
            <a:r>
              <a:rPr lang="pt-PT" sz="3400" dirty="0">
                <a:solidFill>
                  <a:schemeClr val="tx2"/>
                </a:solidFill>
              </a:rPr>
              <a:t> </a:t>
            </a:r>
            <a:r>
              <a:rPr lang="pt-PT" sz="3400" dirty="0" err="1">
                <a:solidFill>
                  <a:schemeClr val="tx2"/>
                </a:solidFill>
              </a:rPr>
              <a:t>Knowledge</a:t>
            </a:r>
            <a:r>
              <a:rPr lang="pt-PT" sz="3400" dirty="0">
                <a:solidFill>
                  <a:schemeClr val="tx2"/>
                </a:solidFill>
              </a:rPr>
              <a:t> Management</a:t>
            </a:r>
          </a:p>
        </p:txBody>
      </p:sp>
      <p:grpSp>
        <p:nvGrpSpPr>
          <p:cNvPr id="1037" name="Group 1036">
            <a:extLst>
              <a:ext uri="{FF2B5EF4-FFF2-40B4-BE49-F238E27FC236}">
                <a16:creationId xmlns:a16="http://schemas.microsoft.com/office/drawing/2014/main" id="{32AFDD1C-2418-460A-B0D3-EEF55EC823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66957" y="2290257"/>
            <a:ext cx="5324737" cy="4559213"/>
            <a:chOff x="6852124" y="2290257"/>
            <a:chExt cx="5330118" cy="4559213"/>
          </a:xfrm>
        </p:grpSpPr>
        <p:sp>
          <p:nvSpPr>
            <p:cNvPr id="1038" name="Freeform: Shape 1037">
              <a:extLst>
                <a:ext uri="{FF2B5EF4-FFF2-40B4-BE49-F238E27FC236}">
                  <a16:creationId xmlns:a16="http://schemas.microsoft.com/office/drawing/2014/main" id="{AF1D9B44-43EB-4833-B924-356EBE6D25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52124" y="2290257"/>
              <a:ext cx="5330118" cy="4559213"/>
            </a:xfrm>
            <a:custGeom>
              <a:avLst/>
              <a:gdLst>
                <a:gd name="connsiteX0" fmla="*/ 3444904 w 5330118"/>
                <a:gd name="connsiteY0" fmla="*/ 220 h 4559213"/>
                <a:gd name="connsiteX1" fmla="*/ 3769380 w 5330118"/>
                <a:gd name="connsiteY1" fmla="*/ 20786 h 4559213"/>
                <a:gd name="connsiteX2" fmla="*/ 4399652 w 5330118"/>
                <a:gd name="connsiteY2" fmla="*/ 157746 h 4559213"/>
                <a:gd name="connsiteX3" fmla="*/ 4978946 w 5330118"/>
                <a:gd name="connsiteY3" fmla="*/ 421156 h 4559213"/>
                <a:gd name="connsiteX4" fmla="*/ 5239909 w 5330118"/>
                <a:gd name="connsiteY4" fmla="*/ 596177 h 4559213"/>
                <a:gd name="connsiteX5" fmla="*/ 5330118 w 5330118"/>
                <a:gd name="connsiteY5" fmla="*/ 672101 h 4559213"/>
                <a:gd name="connsiteX6" fmla="*/ 5330118 w 5330118"/>
                <a:gd name="connsiteY6" fmla="*/ 817108 h 4559213"/>
                <a:gd name="connsiteX7" fmla="*/ 5165156 w 5330118"/>
                <a:gd name="connsiteY7" fmla="*/ 689392 h 4559213"/>
                <a:gd name="connsiteX8" fmla="*/ 4907074 w 5330118"/>
                <a:gd name="connsiteY8" fmla="*/ 537310 h 4559213"/>
                <a:gd name="connsiteX9" fmla="*/ 4344130 w 5330118"/>
                <a:gd name="connsiteY9" fmla="*/ 331280 h 4559213"/>
                <a:gd name="connsiteX10" fmla="*/ 3749396 w 5330118"/>
                <a:gd name="connsiteY10" fmla="*/ 251913 h 4559213"/>
                <a:gd name="connsiteX11" fmla="*/ 3153752 w 5330118"/>
                <a:gd name="connsiteY11" fmla="*/ 282158 h 4559213"/>
                <a:gd name="connsiteX12" fmla="*/ 2861381 w 5330118"/>
                <a:gd name="connsiteY12" fmla="*/ 336106 h 4559213"/>
                <a:gd name="connsiteX13" fmla="*/ 2574686 w 5330118"/>
                <a:gd name="connsiteY13" fmla="*/ 413220 h 4559213"/>
                <a:gd name="connsiteX14" fmla="*/ 2294918 w 5330118"/>
                <a:gd name="connsiteY14" fmla="*/ 511569 h 4559213"/>
                <a:gd name="connsiteX15" fmla="*/ 2023438 w 5330118"/>
                <a:gd name="connsiteY15" fmla="*/ 630404 h 4559213"/>
                <a:gd name="connsiteX16" fmla="*/ 1508751 w 5330118"/>
                <a:gd name="connsiteY16" fmla="*/ 922342 h 4559213"/>
                <a:gd name="connsiteX17" fmla="*/ 1387034 w 5330118"/>
                <a:gd name="connsiteY17" fmla="*/ 1006427 h 4559213"/>
                <a:gd name="connsiteX18" fmla="*/ 1327197 w 5330118"/>
                <a:gd name="connsiteY18" fmla="*/ 1049865 h 4559213"/>
                <a:gd name="connsiteX19" fmla="*/ 1268155 w 5330118"/>
                <a:gd name="connsiteY19" fmla="*/ 1094374 h 4559213"/>
                <a:gd name="connsiteX20" fmla="*/ 1040389 w 5330118"/>
                <a:gd name="connsiteY20" fmla="*/ 1283245 h 4559213"/>
                <a:gd name="connsiteX21" fmla="*/ 633794 w 5330118"/>
                <a:gd name="connsiteY21" fmla="*/ 1711714 h 4559213"/>
                <a:gd name="connsiteX22" fmla="*/ 460415 w 5330118"/>
                <a:gd name="connsiteY22" fmla="*/ 1950670 h 4559213"/>
                <a:gd name="connsiteX23" fmla="*/ 312810 w 5330118"/>
                <a:gd name="connsiteY23" fmla="*/ 2205715 h 4559213"/>
                <a:gd name="connsiteX24" fmla="*/ 280110 w 5330118"/>
                <a:gd name="connsiteY24" fmla="*/ 2271675 h 4559213"/>
                <a:gd name="connsiteX25" fmla="*/ 264214 w 5330118"/>
                <a:gd name="connsiteY25" fmla="*/ 2304923 h 4559213"/>
                <a:gd name="connsiteX26" fmla="*/ 249113 w 5330118"/>
                <a:gd name="connsiteY26" fmla="*/ 2338492 h 4559213"/>
                <a:gd name="connsiteX27" fmla="*/ 220272 w 5330118"/>
                <a:gd name="connsiteY27" fmla="*/ 2406168 h 4559213"/>
                <a:gd name="connsiteX28" fmla="*/ 193250 w 5330118"/>
                <a:gd name="connsiteY28" fmla="*/ 2474595 h 4559213"/>
                <a:gd name="connsiteX29" fmla="*/ 105368 w 5330118"/>
                <a:gd name="connsiteY29" fmla="*/ 2754843 h 4559213"/>
                <a:gd name="connsiteX30" fmla="*/ 34063 w 5330118"/>
                <a:gd name="connsiteY30" fmla="*/ 3335503 h 4559213"/>
                <a:gd name="connsiteX31" fmla="*/ 64038 w 5330118"/>
                <a:gd name="connsiteY31" fmla="*/ 3625404 h 4559213"/>
                <a:gd name="connsiteX32" fmla="*/ 155554 w 5330118"/>
                <a:gd name="connsiteY32" fmla="*/ 3902649 h 4559213"/>
                <a:gd name="connsiteX33" fmla="*/ 187118 w 5330118"/>
                <a:gd name="connsiteY33" fmla="*/ 3968931 h 4559213"/>
                <a:gd name="connsiteX34" fmla="*/ 222202 w 5330118"/>
                <a:gd name="connsiteY34" fmla="*/ 4033711 h 4559213"/>
                <a:gd name="connsiteX35" fmla="*/ 299980 w 5330118"/>
                <a:gd name="connsiteY35" fmla="*/ 4159303 h 4559213"/>
                <a:gd name="connsiteX36" fmla="*/ 385818 w 5330118"/>
                <a:gd name="connsiteY36" fmla="*/ 4280604 h 4559213"/>
                <a:gd name="connsiteX37" fmla="*/ 477786 w 5330118"/>
                <a:gd name="connsiteY37" fmla="*/ 4398474 h 4559213"/>
                <a:gd name="connsiteX38" fmla="*/ 609756 w 5330118"/>
                <a:gd name="connsiteY38" fmla="*/ 4559213 h 4559213"/>
                <a:gd name="connsiteX39" fmla="*/ 480825 w 5330118"/>
                <a:gd name="connsiteY39" fmla="*/ 4559213 h 4559213"/>
                <a:gd name="connsiteX40" fmla="*/ 404211 w 5330118"/>
                <a:gd name="connsiteY40" fmla="*/ 4446629 h 4559213"/>
                <a:gd name="connsiteX41" fmla="*/ 321439 w 5330118"/>
                <a:gd name="connsiteY41" fmla="*/ 4320180 h 4559213"/>
                <a:gd name="connsiteX42" fmla="*/ 242640 w 5330118"/>
                <a:gd name="connsiteY42" fmla="*/ 4190941 h 4559213"/>
                <a:gd name="connsiteX43" fmla="*/ 109909 w 5330118"/>
                <a:gd name="connsiteY43" fmla="*/ 3919809 h 4559213"/>
                <a:gd name="connsiteX44" fmla="*/ 26229 w 5330118"/>
                <a:gd name="connsiteY44" fmla="*/ 3632054 h 4559213"/>
                <a:gd name="connsiteX45" fmla="*/ 0 w 5330118"/>
                <a:gd name="connsiteY45" fmla="*/ 3335503 h 4559213"/>
                <a:gd name="connsiteX46" fmla="*/ 234352 w 5330118"/>
                <a:gd name="connsiteY46" fmla="*/ 2173647 h 4559213"/>
                <a:gd name="connsiteX47" fmla="*/ 360384 w 5330118"/>
                <a:gd name="connsiteY47" fmla="*/ 1898869 h 4559213"/>
                <a:gd name="connsiteX48" fmla="*/ 511282 w 5330118"/>
                <a:gd name="connsiteY48" fmla="*/ 1634172 h 4559213"/>
                <a:gd name="connsiteX49" fmla="*/ 884381 w 5330118"/>
                <a:gd name="connsiteY49" fmla="*/ 1143281 h 4559213"/>
                <a:gd name="connsiteX50" fmla="*/ 1104768 w 5330118"/>
                <a:gd name="connsiteY50" fmla="*/ 921806 h 4559213"/>
                <a:gd name="connsiteX51" fmla="*/ 1163128 w 5330118"/>
                <a:gd name="connsiteY51" fmla="*/ 869254 h 4559213"/>
                <a:gd name="connsiteX52" fmla="*/ 1222624 w 5330118"/>
                <a:gd name="connsiteY52" fmla="*/ 817773 h 4559213"/>
                <a:gd name="connsiteX53" fmla="*/ 1345591 w 5330118"/>
                <a:gd name="connsiteY53" fmla="*/ 718886 h 4559213"/>
                <a:gd name="connsiteX54" fmla="*/ 1883100 w 5330118"/>
                <a:gd name="connsiteY54" fmla="*/ 378362 h 4559213"/>
                <a:gd name="connsiteX55" fmla="*/ 3118895 w 5330118"/>
                <a:gd name="connsiteY55" fmla="*/ 13600 h 4559213"/>
                <a:gd name="connsiteX56" fmla="*/ 3444904 w 5330118"/>
                <a:gd name="connsiteY56" fmla="*/ 220 h 45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330118" h="4559213">
                  <a:moveTo>
                    <a:pt x="3444904" y="220"/>
                  </a:moveTo>
                  <a:cubicBezTo>
                    <a:pt x="3553706" y="1507"/>
                    <a:pt x="3662253" y="8452"/>
                    <a:pt x="3769380" y="20786"/>
                  </a:cubicBezTo>
                  <a:cubicBezTo>
                    <a:pt x="3983974" y="45668"/>
                    <a:pt x="4196072" y="90499"/>
                    <a:pt x="4399652" y="157746"/>
                  </a:cubicBezTo>
                  <a:cubicBezTo>
                    <a:pt x="4603235" y="224778"/>
                    <a:pt x="4797732" y="313798"/>
                    <a:pt x="4978946" y="421156"/>
                  </a:cubicBezTo>
                  <a:cubicBezTo>
                    <a:pt x="5069496" y="474943"/>
                    <a:pt x="5156611" y="533449"/>
                    <a:pt x="5239909" y="596177"/>
                  </a:cubicBezTo>
                  <a:lnTo>
                    <a:pt x="5330118" y="672101"/>
                  </a:lnTo>
                  <a:lnTo>
                    <a:pt x="5330118" y="817108"/>
                  </a:lnTo>
                  <a:lnTo>
                    <a:pt x="5165156" y="689392"/>
                  </a:lnTo>
                  <a:cubicBezTo>
                    <a:pt x="5082384" y="633729"/>
                    <a:pt x="4996431" y="582355"/>
                    <a:pt x="4907074" y="537310"/>
                  </a:cubicBezTo>
                  <a:cubicBezTo>
                    <a:pt x="4728926" y="446145"/>
                    <a:pt x="4538970" y="377933"/>
                    <a:pt x="4344130" y="331280"/>
                  </a:cubicBezTo>
                  <a:cubicBezTo>
                    <a:pt x="4149292" y="284518"/>
                    <a:pt x="3949571" y="258885"/>
                    <a:pt x="3749396" y="251913"/>
                  </a:cubicBezTo>
                  <a:cubicBezTo>
                    <a:pt x="3548993" y="243976"/>
                    <a:pt x="3350636" y="254701"/>
                    <a:pt x="3153752" y="282158"/>
                  </a:cubicBezTo>
                  <a:cubicBezTo>
                    <a:pt x="3055539" y="296422"/>
                    <a:pt x="2957892" y="314119"/>
                    <a:pt x="2861381" y="336106"/>
                  </a:cubicBezTo>
                  <a:cubicBezTo>
                    <a:pt x="2764870" y="358414"/>
                    <a:pt x="2669154" y="383833"/>
                    <a:pt x="2574686" y="413220"/>
                  </a:cubicBezTo>
                  <a:cubicBezTo>
                    <a:pt x="2480219" y="442499"/>
                    <a:pt x="2386888" y="475318"/>
                    <a:pt x="2294918" y="511569"/>
                  </a:cubicBezTo>
                  <a:cubicBezTo>
                    <a:pt x="2203063" y="547928"/>
                    <a:pt x="2112455" y="587610"/>
                    <a:pt x="2023438" y="630404"/>
                  </a:cubicBezTo>
                  <a:cubicBezTo>
                    <a:pt x="1845404" y="715883"/>
                    <a:pt x="1673274" y="813375"/>
                    <a:pt x="1508751" y="922342"/>
                  </a:cubicBezTo>
                  <a:cubicBezTo>
                    <a:pt x="1467763" y="949692"/>
                    <a:pt x="1426887" y="977470"/>
                    <a:pt x="1387034" y="1006427"/>
                  </a:cubicBezTo>
                  <a:cubicBezTo>
                    <a:pt x="1366824" y="1020585"/>
                    <a:pt x="1347067" y="1035279"/>
                    <a:pt x="1327197" y="1049865"/>
                  </a:cubicBezTo>
                  <a:cubicBezTo>
                    <a:pt x="1307213" y="1064343"/>
                    <a:pt x="1287571" y="1079252"/>
                    <a:pt x="1268155" y="1094374"/>
                  </a:cubicBezTo>
                  <a:cubicBezTo>
                    <a:pt x="1190152" y="1154757"/>
                    <a:pt x="1113851" y="1217392"/>
                    <a:pt x="1040389" y="1283245"/>
                  </a:cubicBezTo>
                  <a:cubicBezTo>
                    <a:pt x="893125" y="1414521"/>
                    <a:pt x="756533" y="1557701"/>
                    <a:pt x="633794" y="1711714"/>
                  </a:cubicBezTo>
                  <a:cubicBezTo>
                    <a:pt x="572480" y="1788721"/>
                    <a:pt x="514461" y="1868409"/>
                    <a:pt x="460415" y="1950670"/>
                  </a:cubicBezTo>
                  <a:cubicBezTo>
                    <a:pt x="407277" y="2033362"/>
                    <a:pt x="357091" y="2118091"/>
                    <a:pt x="312810" y="2205715"/>
                  </a:cubicBezTo>
                  <a:cubicBezTo>
                    <a:pt x="301342" y="2227488"/>
                    <a:pt x="290669" y="2249581"/>
                    <a:pt x="280110" y="2271675"/>
                  </a:cubicBezTo>
                  <a:lnTo>
                    <a:pt x="264214" y="2304923"/>
                  </a:lnTo>
                  <a:lnTo>
                    <a:pt x="249113" y="2338492"/>
                  </a:lnTo>
                  <a:cubicBezTo>
                    <a:pt x="239234" y="2360908"/>
                    <a:pt x="229243" y="2383324"/>
                    <a:pt x="220272" y="2406168"/>
                  </a:cubicBezTo>
                  <a:cubicBezTo>
                    <a:pt x="211302" y="2429012"/>
                    <a:pt x="201425" y="2451536"/>
                    <a:pt x="193250" y="2474595"/>
                  </a:cubicBezTo>
                  <a:cubicBezTo>
                    <a:pt x="158279" y="2566187"/>
                    <a:pt x="128643" y="2659711"/>
                    <a:pt x="105368" y="2754843"/>
                  </a:cubicBezTo>
                  <a:cubicBezTo>
                    <a:pt x="58134" y="2944678"/>
                    <a:pt x="33950" y="3140091"/>
                    <a:pt x="34063" y="3335503"/>
                  </a:cubicBezTo>
                  <a:cubicBezTo>
                    <a:pt x="34630" y="3432888"/>
                    <a:pt x="44282" y="3530058"/>
                    <a:pt x="64038" y="3625404"/>
                  </a:cubicBezTo>
                  <a:cubicBezTo>
                    <a:pt x="84817" y="3720536"/>
                    <a:pt x="114905" y="3813631"/>
                    <a:pt x="155554" y="3902649"/>
                  </a:cubicBezTo>
                  <a:cubicBezTo>
                    <a:pt x="165205" y="3925066"/>
                    <a:pt x="176446" y="3946945"/>
                    <a:pt x="187118" y="3968931"/>
                  </a:cubicBezTo>
                  <a:cubicBezTo>
                    <a:pt x="198700" y="3990597"/>
                    <a:pt x="209713" y="4012475"/>
                    <a:pt x="222202" y="4033711"/>
                  </a:cubicBezTo>
                  <a:cubicBezTo>
                    <a:pt x="246047" y="4076612"/>
                    <a:pt x="272615" y="4118225"/>
                    <a:pt x="299980" y="4159303"/>
                  </a:cubicBezTo>
                  <a:cubicBezTo>
                    <a:pt x="327230" y="4200488"/>
                    <a:pt x="356410" y="4240599"/>
                    <a:pt x="385818" y="4280604"/>
                  </a:cubicBezTo>
                  <a:cubicBezTo>
                    <a:pt x="415679" y="4320287"/>
                    <a:pt x="446676" y="4359434"/>
                    <a:pt x="477786" y="4398474"/>
                  </a:cubicBezTo>
                  <a:lnTo>
                    <a:pt x="609756" y="4559213"/>
                  </a:lnTo>
                  <a:lnTo>
                    <a:pt x="480825" y="4559213"/>
                  </a:lnTo>
                  <a:lnTo>
                    <a:pt x="404211" y="4446629"/>
                  </a:lnTo>
                  <a:cubicBezTo>
                    <a:pt x="376166" y="4404802"/>
                    <a:pt x="348461" y="4362759"/>
                    <a:pt x="321439" y="4320180"/>
                  </a:cubicBezTo>
                  <a:cubicBezTo>
                    <a:pt x="294415" y="4277601"/>
                    <a:pt x="267619" y="4234915"/>
                    <a:pt x="242640" y="4190941"/>
                  </a:cubicBezTo>
                  <a:cubicBezTo>
                    <a:pt x="192568" y="4103424"/>
                    <a:pt x="146584" y="4013334"/>
                    <a:pt x="109909" y="3919809"/>
                  </a:cubicBezTo>
                  <a:cubicBezTo>
                    <a:pt x="72554" y="3826608"/>
                    <a:pt x="44850" y="3729975"/>
                    <a:pt x="26229" y="3632054"/>
                  </a:cubicBezTo>
                  <a:cubicBezTo>
                    <a:pt x="8403" y="3534134"/>
                    <a:pt x="0" y="3434711"/>
                    <a:pt x="0" y="3335503"/>
                  </a:cubicBezTo>
                  <a:cubicBezTo>
                    <a:pt x="1476" y="2939959"/>
                    <a:pt x="82433" y="2545488"/>
                    <a:pt x="234352" y="2173647"/>
                  </a:cubicBezTo>
                  <a:cubicBezTo>
                    <a:pt x="272502" y="2080767"/>
                    <a:pt x="313831" y="1988745"/>
                    <a:pt x="360384" y="1898869"/>
                  </a:cubicBezTo>
                  <a:cubicBezTo>
                    <a:pt x="406255" y="1808669"/>
                    <a:pt x="456781" y="1720402"/>
                    <a:pt x="511282" y="1634172"/>
                  </a:cubicBezTo>
                  <a:cubicBezTo>
                    <a:pt x="620396" y="1461818"/>
                    <a:pt x="744951" y="1296973"/>
                    <a:pt x="884381" y="1143281"/>
                  </a:cubicBezTo>
                  <a:cubicBezTo>
                    <a:pt x="954438" y="1066703"/>
                    <a:pt x="1027559" y="992378"/>
                    <a:pt x="1104768" y="921806"/>
                  </a:cubicBezTo>
                  <a:cubicBezTo>
                    <a:pt x="1123956" y="904003"/>
                    <a:pt x="1143258" y="886414"/>
                    <a:pt x="1163128" y="869254"/>
                  </a:cubicBezTo>
                  <a:cubicBezTo>
                    <a:pt x="1182885" y="851985"/>
                    <a:pt x="1202300" y="834396"/>
                    <a:pt x="1222624" y="817773"/>
                  </a:cubicBezTo>
                  <a:cubicBezTo>
                    <a:pt x="1262819" y="783988"/>
                    <a:pt x="1304034" y="751277"/>
                    <a:pt x="1345591" y="718886"/>
                  </a:cubicBezTo>
                  <a:cubicBezTo>
                    <a:pt x="1512612" y="590184"/>
                    <a:pt x="1693030" y="476176"/>
                    <a:pt x="1883100" y="378362"/>
                  </a:cubicBezTo>
                  <a:cubicBezTo>
                    <a:pt x="2263126" y="182628"/>
                    <a:pt x="2685504" y="54677"/>
                    <a:pt x="3118895" y="13600"/>
                  </a:cubicBezTo>
                  <a:cubicBezTo>
                    <a:pt x="3227044" y="3304"/>
                    <a:pt x="3336102" y="-1067"/>
                    <a:pt x="3444904" y="22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Freeform: Shape 1038">
              <a:extLst>
                <a:ext uri="{FF2B5EF4-FFF2-40B4-BE49-F238E27FC236}">
                  <a16:creationId xmlns:a16="http://schemas.microsoft.com/office/drawing/2014/main" id="{A32CECE0-15B8-4DAB-B839-B0082C6FF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4598" y="2512952"/>
              <a:ext cx="5307644" cy="4336518"/>
            </a:xfrm>
            <a:custGeom>
              <a:avLst/>
              <a:gdLst>
                <a:gd name="connsiteX0" fmla="*/ 5307644 w 5307644"/>
                <a:gd name="connsiteY0" fmla="*/ 4310537 h 4336518"/>
                <a:gd name="connsiteX1" fmla="*/ 5307644 w 5307644"/>
                <a:gd name="connsiteY1" fmla="*/ 4336518 h 4336518"/>
                <a:gd name="connsiteX2" fmla="*/ 5271469 w 5307644"/>
                <a:gd name="connsiteY2" fmla="*/ 4336518 h 4336518"/>
                <a:gd name="connsiteX3" fmla="*/ 3433280 w 5307644"/>
                <a:gd name="connsiteY3" fmla="*/ 1379 h 4336518"/>
                <a:gd name="connsiteX4" fmla="*/ 3739290 w 5307644"/>
                <a:gd name="connsiteY4" fmla="*/ 5668 h 4336518"/>
                <a:gd name="connsiteX5" fmla="*/ 4345494 w 5307644"/>
                <a:gd name="connsiteY5" fmla="*/ 94581 h 4336518"/>
                <a:gd name="connsiteX6" fmla="*/ 4922289 w 5307644"/>
                <a:gd name="connsiteY6" fmla="*/ 300933 h 4336518"/>
                <a:gd name="connsiteX7" fmla="*/ 5188801 w 5307644"/>
                <a:gd name="connsiteY7" fmla="*/ 449771 h 4336518"/>
                <a:gd name="connsiteX8" fmla="*/ 5307644 w 5307644"/>
                <a:gd name="connsiteY8" fmla="*/ 531018 h 4336518"/>
                <a:gd name="connsiteX9" fmla="*/ 5307644 w 5307644"/>
                <a:gd name="connsiteY9" fmla="*/ 868543 h 4336518"/>
                <a:gd name="connsiteX10" fmla="*/ 5256558 w 5307644"/>
                <a:gd name="connsiteY10" fmla="*/ 823998 h 4336518"/>
                <a:gd name="connsiteX11" fmla="*/ 4794554 w 5307644"/>
                <a:gd name="connsiteY11" fmla="*/ 538923 h 4336518"/>
                <a:gd name="connsiteX12" fmla="*/ 4274643 w 5307644"/>
                <a:gd name="connsiteY12" fmla="*/ 359921 h 4336518"/>
                <a:gd name="connsiteX13" fmla="*/ 3722940 w 5307644"/>
                <a:gd name="connsiteY13" fmla="*/ 285703 h 4336518"/>
                <a:gd name="connsiteX14" fmla="*/ 3163858 w 5307644"/>
                <a:gd name="connsiteY14" fmla="*/ 304579 h 4336518"/>
                <a:gd name="connsiteX15" fmla="*/ 2615108 w 5307644"/>
                <a:gd name="connsiteY15" fmla="*/ 413546 h 4336518"/>
                <a:gd name="connsiteX16" fmla="*/ 2090201 w 5307644"/>
                <a:gd name="connsiteY16" fmla="*/ 603167 h 4336518"/>
                <a:gd name="connsiteX17" fmla="*/ 1152228 w 5307644"/>
                <a:gd name="connsiteY17" fmla="*/ 1185758 h 4336518"/>
                <a:gd name="connsiteX18" fmla="*/ 768796 w 5307644"/>
                <a:gd name="connsiteY18" fmla="*/ 1574544 h 4336518"/>
                <a:gd name="connsiteX19" fmla="*/ 465637 w 5307644"/>
                <a:gd name="connsiteY19" fmla="*/ 2021033 h 4336518"/>
                <a:gd name="connsiteX20" fmla="*/ 259898 w 5307644"/>
                <a:gd name="connsiteY20" fmla="*/ 2514605 h 4336518"/>
                <a:gd name="connsiteX21" fmla="*/ 185075 w 5307644"/>
                <a:gd name="connsiteY21" fmla="*/ 3040781 h 4336518"/>
                <a:gd name="connsiteX22" fmla="*/ 216639 w 5307644"/>
                <a:gd name="connsiteY22" fmla="*/ 3298400 h 4336518"/>
                <a:gd name="connsiteX23" fmla="*/ 309857 w 5307644"/>
                <a:gd name="connsiteY23" fmla="*/ 3539393 h 4336518"/>
                <a:gd name="connsiteX24" fmla="*/ 374918 w 5307644"/>
                <a:gd name="connsiteY24" fmla="*/ 3652866 h 4336518"/>
                <a:gd name="connsiteX25" fmla="*/ 449628 w 5307644"/>
                <a:gd name="connsiteY25" fmla="*/ 3762691 h 4336518"/>
                <a:gd name="connsiteX26" fmla="*/ 622212 w 5307644"/>
                <a:gd name="connsiteY26" fmla="*/ 3974942 h 4336518"/>
                <a:gd name="connsiteX27" fmla="*/ 808989 w 5307644"/>
                <a:gd name="connsiteY27" fmla="*/ 4188802 h 4336518"/>
                <a:gd name="connsiteX28" fmla="*/ 901868 w 5307644"/>
                <a:gd name="connsiteY28" fmla="*/ 4300450 h 4336518"/>
                <a:gd name="connsiteX29" fmla="*/ 931233 w 5307644"/>
                <a:gd name="connsiteY29" fmla="*/ 4336518 h 4336518"/>
                <a:gd name="connsiteX30" fmla="*/ 512426 w 5307644"/>
                <a:gd name="connsiteY30" fmla="*/ 4336518 h 4336518"/>
                <a:gd name="connsiteX31" fmla="*/ 379799 w 5307644"/>
                <a:gd name="connsiteY31" fmla="*/ 4138930 h 4336518"/>
                <a:gd name="connsiteX32" fmla="*/ 226177 w 5307644"/>
                <a:gd name="connsiteY32" fmla="*/ 3891071 h 4336518"/>
                <a:gd name="connsiteX33" fmla="*/ 156916 w 5307644"/>
                <a:gd name="connsiteY33" fmla="*/ 3759688 h 4336518"/>
                <a:gd name="connsiteX34" fmla="*/ 98101 w 5307644"/>
                <a:gd name="connsiteY34" fmla="*/ 3622191 h 4336518"/>
                <a:gd name="connsiteX35" fmla="*/ 53025 w 5307644"/>
                <a:gd name="connsiteY35" fmla="*/ 3479547 h 4336518"/>
                <a:gd name="connsiteX36" fmla="*/ 36221 w 5307644"/>
                <a:gd name="connsiteY36" fmla="*/ 3406831 h 4336518"/>
                <a:gd name="connsiteX37" fmla="*/ 28841 w 5307644"/>
                <a:gd name="connsiteY37" fmla="*/ 3370365 h 4336518"/>
                <a:gd name="connsiteX38" fmla="*/ 22709 w 5307644"/>
                <a:gd name="connsiteY38" fmla="*/ 3333792 h 4336518"/>
                <a:gd name="connsiteX39" fmla="*/ 0 w 5307644"/>
                <a:gd name="connsiteY39" fmla="*/ 3040781 h 4336518"/>
                <a:gd name="connsiteX40" fmla="*/ 63017 w 5307644"/>
                <a:gd name="connsiteY40" fmla="*/ 2469880 h 4336518"/>
                <a:gd name="connsiteX41" fmla="*/ 252405 w 5307644"/>
                <a:gd name="connsiteY41" fmla="*/ 1922897 h 4336518"/>
                <a:gd name="connsiteX42" fmla="*/ 962499 w 5307644"/>
                <a:gd name="connsiteY42" fmla="*/ 993992 h 4336518"/>
                <a:gd name="connsiteX43" fmla="*/ 1433359 w 5307644"/>
                <a:gd name="connsiteY43" fmla="*/ 630088 h 4336518"/>
                <a:gd name="connsiteX44" fmla="*/ 1959628 w 5307644"/>
                <a:gd name="connsiteY44" fmla="*/ 341151 h 4336518"/>
                <a:gd name="connsiteX45" fmla="*/ 3127865 w 5307644"/>
                <a:gd name="connsiteY45" fmla="*/ 22508 h 4336518"/>
                <a:gd name="connsiteX46" fmla="*/ 3433280 w 5307644"/>
                <a:gd name="connsiteY46" fmla="*/ 1379 h 4336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307644" h="4336518">
                  <a:moveTo>
                    <a:pt x="5307644" y="4310537"/>
                  </a:moveTo>
                  <a:lnTo>
                    <a:pt x="5307644" y="4336518"/>
                  </a:lnTo>
                  <a:lnTo>
                    <a:pt x="5271469" y="4336518"/>
                  </a:lnTo>
                  <a:close/>
                  <a:moveTo>
                    <a:pt x="3433280" y="1379"/>
                  </a:moveTo>
                  <a:cubicBezTo>
                    <a:pt x="3535397" y="-1410"/>
                    <a:pt x="3637614" y="38"/>
                    <a:pt x="3739290" y="5668"/>
                  </a:cubicBezTo>
                  <a:cubicBezTo>
                    <a:pt x="3942986" y="17360"/>
                    <a:pt x="4146567" y="45995"/>
                    <a:pt x="4345494" y="94581"/>
                  </a:cubicBezTo>
                  <a:cubicBezTo>
                    <a:pt x="4544420" y="143059"/>
                    <a:pt x="4738691" y="211700"/>
                    <a:pt x="4922289" y="300933"/>
                  </a:cubicBezTo>
                  <a:cubicBezTo>
                    <a:pt x="5013975" y="345550"/>
                    <a:pt x="5103219" y="395127"/>
                    <a:pt x="5188801" y="449771"/>
                  </a:cubicBezTo>
                  <a:lnTo>
                    <a:pt x="5307644" y="531018"/>
                  </a:lnTo>
                  <a:lnTo>
                    <a:pt x="5307644" y="868543"/>
                  </a:lnTo>
                  <a:lnTo>
                    <a:pt x="5256558" y="823998"/>
                  </a:lnTo>
                  <a:cubicBezTo>
                    <a:pt x="5114289" y="712993"/>
                    <a:pt x="4959758" y="616466"/>
                    <a:pt x="4794554" y="538923"/>
                  </a:cubicBezTo>
                  <a:cubicBezTo>
                    <a:pt x="4629462" y="461166"/>
                    <a:pt x="4454722" y="401534"/>
                    <a:pt x="4274643" y="359921"/>
                  </a:cubicBezTo>
                  <a:cubicBezTo>
                    <a:pt x="4094566" y="318200"/>
                    <a:pt x="3909491" y="294176"/>
                    <a:pt x="3722940" y="285703"/>
                  </a:cubicBezTo>
                  <a:cubicBezTo>
                    <a:pt x="3536050" y="276800"/>
                    <a:pt x="3349387" y="282700"/>
                    <a:pt x="3163858" y="304579"/>
                  </a:cubicBezTo>
                  <a:cubicBezTo>
                    <a:pt x="2978444" y="326565"/>
                    <a:pt x="2794732" y="363353"/>
                    <a:pt x="2615108" y="413546"/>
                  </a:cubicBezTo>
                  <a:cubicBezTo>
                    <a:pt x="2435370" y="463526"/>
                    <a:pt x="2260060" y="528198"/>
                    <a:pt x="2090201" y="603167"/>
                  </a:cubicBezTo>
                  <a:cubicBezTo>
                    <a:pt x="1749461" y="751496"/>
                    <a:pt x="1431316" y="948195"/>
                    <a:pt x="1152228" y="1185758"/>
                  </a:cubicBezTo>
                  <a:cubicBezTo>
                    <a:pt x="1013139" y="1304915"/>
                    <a:pt x="884268" y="1434903"/>
                    <a:pt x="768796" y="1574544"/>
                  </a:cubicBezTo>
                  <a:cubicBezTo>
                    <a:pt x="653096" y="1713971"/>
                    <a:pt x="551021" y="1863481"/>
                    <a:pt x="465637" y="2021033"/>
                  </a:cubicBezTo>
                  <a:cubicBezTo>
                    <a:pt x="380253" y="2178478"/>
                    <a:pt x="309176" y="2343324"/>
                    <a:pt x="259898" y="2514605"/>
                  </a:cubicBezTo>
                  <a:cubicBezTo>
                    <a:pt x="210508" y="2685457"/>
                    <a:pt x="184960" y="2863065"/>
                    <a:pt x="185075" y="3040781"/>
                  </a:cubicBezTo>
                  <a:cubicBezTo>
                    <a:pt x="186096" y="3128084"/>
                    <a:pt x="195180" y="3214743"/>
                    <a:pt x="216639" y="3298400"/>
                  </a:cubicBezTo>
                  <a:cubicBezTo>
                    <a:pt x="237759" y="3382163"/>
                    <a:pt x="270572" y="3462280"/>
                    <a:pt x="309857" y="3539393"/>
                  </a:cubicBezTo>
                  <a:cubicBezTo>
                    <a:pt x="329727" y="3577897"/>
                    <a:pt x="351755" y="3615649"/>
                    <a:pt x="374918" y="3652866"/>
                  </a:cubicBezTo>
                  <a:cubicBezTo>
                    <a:pt x="398420" y="3689974"/>
                    <a:pt x="423514" y="3726548"/>
                    <a:pt x="449628" y="3762691"/>
                  </a:cubicBezTo>
                  <a:cubicBezTo>
                    <a:pt x="502539" y="3834764"/>
                    <a:pt x="561354" y="3904692"/>
                    <a:pt x="622212" y="3974942"/>
                  </a:cubicBezTo>
                  <a:cubicBezTo>
                    <a:pt x="683071" y="4045299"/>
                    <a:pt x="746655" y="4115657"/>
                    <a:pt x="808989" y="4188802"/>
                  </a:cubicBezTo>
                  <a:cubicBezTo>
                    <a:pt x="840214" y="4225267"/>
                    <a:pt x="871097" y="4262591"/>
                    <a:pt x="901868" y="4300450"/>
                  </a:cubicBezTo>
                  <a:lnTo>
                    <a:pt x="931233" y="4336518"/>
                  </a:lnTo>
                  <a:lnTo>
                    <a:pt x="512426" y="4336518"/>
                  </a:lnTo>
                  <a:lnTo>
                    <a:pt x="379799" y="4138930"/>
                  </a:lnTo>
                  <a:cubicBezTo>
                    <a:pt x="327002" y="4059028"/>
                    <a:pt x="274886" y="3976765"/>
                    <a:pt x="226177" y="3891071"/>
                  </a:cubicBezTo>
                  <a:cubicBezTo>
                    <a:pt x="201878" y="3848171"/>
                    <a:pt x="178376" y="3804519"/>
                    <a:pt x="156916" y="3759688"/>
                  </a:cubicBezTo>
                  <a:cubicBezTo>
                    <a:pt x="135570" y="3714750"/>
                    <a:pt x="115700" y="3668954"/>
                    <a:pt x="98101" y="3622191"/>
                  </a:cubicBezTo>
                  <a:cubicBezTo>
                    <a:pt x="80842" y="3575323"/>
                    <a:pt x="65514" y="3527810"/>
                    <a:pt x="53025" y="3479547"/>
                  </a:cubicBezTo>
                  <a:cubicBezTo>
                    <a:pt x="47121" y="3455416"/>
                    <a:pt x="41103" y="3431176"/>
                    <a:pt x="36221" y="3406831"/>
                  </a:cubicBezTo>
                  <a:lnTo>
                    <a:pt x="28841" y="3370365"/>
                  </a:lnTo>
                  <a:lnTo>
                    <a:pt x="22709" y="3333792"/>
                  </a:lnTo>
                  <a:cubicBezTo>
                    <a:pt x="6700" y="3236194"/>
                    <a:pt x="0" y="3138058"/>
                    <a:pt x="0" y="3040781"/>
                  </a:cubicBezTo>
                  <a:cubicBezTo>
                    <a:pt x="454" y="2849337"/>
                    <a:pt x="21687" y="2657893"/>
                    <a:pt x="63017" y="2469880"/>
                  </a:cubicBezTo>
                  <a:cubicBezTo>
                    <a:pt x="104233" y="2281976"/>
                    <a:pt x="167362" y="2097718"/>
                    <a:pt x="252405" y="1922897"/>
                  </a:cubicBezTo>
                  <a:cubicBezTo>
                    <a:pt x="423286" y="1573257"/>
                    <a:pt x="670922" y="1260405"/>
                    <a:pt x="962499" y="993992"/>
                  </a:cubicBezTo>
                  <a:cubicBezTo>
                    <a:pt x="1108628" y="860786"/>
                    <a:pt x="1266566" y="739269"/>
                    <a:pt x="1433359" y="630088"/>
                  </a:cubicBezTo>
                  <a:cubicBezTo>
                    <a:pt x="1600380" y="521013"/>
                    <a:pt x="1776144" y="423843"/>
                    <a:pt x="1959628" y="341151"/>
                  </a:cubicBezTo>
                  <a:cubicBezTo>
                    <a:pt x="2327051" y="176950"/>
                    <a:pt x="2722633" y="68411"/>
                    <a:pt x="3127865" y="22508"/>
                  </a:cubicBezTo>
                  <a:cubicBezTo>
                    <a:pt x="3229145" y="11193"/>
                    <a:pt x="3331163" y="4168"/>
                    <a:pt x="3433280" y="137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Freeform: Shape 1039">
              <a:extLst>
                <a:ext uri="{FF2B5EF4-FFF2-40B4-BE49-F238E27FC236}">
                  <a16:creationId xmlns:a16="http://schemas.microsoft.com/office/drawing/2014/main" id="{0C5373BF-BD61-4FCF-8ECF-21DFEBE09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3412" y="2537732"/>
              <a:ext cx="5308830" cy="4311738"/>
            </a:xfrm>
            <a:custGeom>
              <a:avLst/>
              <a:gdLst>
                <a:gd name="connsiteX0" fmla="*/ 5308830 w 5308830"/>
                <a:gd name="connsiteY0" fmla="*/ 4026353 h 4311738"/>
                <a:gd name="connsiteX1" fmla="*/ 5308830 w 5308830"/>
                <a:gd name="connsiteY1" fmla="*/ 4311738 h 4311738"/>
                <a:gd name="connsiteX2" fmla="*/ 4948051 w 5308830"/>
                <a:gd name="connsiteY2" fmla="*/ 4311738 h 4311738"/>
                <a:gd name="connsiteX3" fmla="*/ 5002803 w 5308830"/>
                <a:gd name="connsiteY3" fmla="*/ 4271506 h 4311738"/>
                <a:gd name="connsiteX4" fmla="*/ 5221147 w 5308830"/>
                <a:gd name="connsiteY4" fmla="*/ 4102386 h 4311738"/>
                <a:gd name="connsiteX5" fmla="*/ 3595773 w 5308830"/>
                <a:gd name="connsiteY5" fmla="*/ 0 h 4311738"/>
                <a:gd name="connsiteX6" fmla="*/ 5271266 w 5308830"/>
                <a:gd name="connsiteY6" fmla="*/ 516192 h 4311738"/>
                <a:gd name="connsiteX7" fmla="*/ 5308830 w 5308830"/>
                <a:gd name="connsiteY7" fmla="*/ 546905 h 4311738"/>
                <a:gd name="connsiteX8" fmla="*/ 5308830 w 5308830"/>
                <a:gd name="connsiteY8" fmla="*/ 1314056 h 4311738"/>
                <a:gd name="connsiteX9" fmla="*/ 5241798 w 5308830"/>
                <a:gd name="connsiteY9" fmla="*/ 1229961 h 4311738"/>
                <a:gd name="connsiteX10" fmla="*/ 4547599 w 5308830"/>
                <a:gd name="connsiteY10" fmla="*/ 723841 h 4311738"/>
                <a:gd name="connsiteX11" fmla="*/ 3595773 w 5308830"/>
                <a:gd name="connsiteY11" fmla="*/ 536258 h 4311738"/>
                <a:gd name="connsiteX12" fmla="*/ 2484874 w 5308830"/>
                <a:gd name="connsiteY12" fmla="*/ 738106 h 4311738"/>
                <a:gd name="connsiteX13" fmla="*/ 1497964 w 5308830"/>
                <a:gd name="connsiteY13" fmla="*/ 1292596 h 4311738"/>
                <a:gd name="connsiteX14" fmla="*/ 815348 w 5308830"/>
                <a:gd name="connsiteY14" fmla="*/ 2092157 h 4311738"/>
                <a:gd name="connsiteX15" fmla="*/ 567825 w 5308830"/>
                <a:gd name="connsiteY15" fmla="*/ 3022671 h 4311738"/>
                <a:gd name="connsiteX16" fmla="*/ 977486 w 5308830"/>
                <a:gd name="connsiteY16" fmla="*/ 3886690 h 4311738"/>
                <a:gd name="connsiteX17" fmla="*/ 1183907 w 5308830"/>
                <a:gd name="connsiteY17" fmla="*/ 4160932 h 4311738"/>
                <a:gd name="connsiteX18" fmla="*/ 1285607 w 5308830"/>
                <a:gd name="connsiteY18" fmla="*/ 4296799 h 4311738"/>
                <a:gd name="connsiteX19" fmla="*/ 1297817 w 5308830"/>
                <a:gd name="connsiteY19" fmla="*/ 4311738 h 4311738"/>
                <a:gd name="connsiteX20" fmla="*/ 602176 w 5308830"/>
                <a:gd name="connsiteY20" fmla="*/ 4311738 h 4311738"/>
                <a:gd name="connsiteX21" fmla="*/ 583893 w 5308830"/>
                <a:gd name="connsiteY21" fmla="*/ 4287205 h 4311738"/>
                <a:gd name="connsiteX22" fmla="*/ 0 w 5308830"/>
                <a:gd name="connsiteY22" fmla="*/ 3022564 h 4311738"/>
                <a:gd name="connsiteX23" fmla="*/ 3595773 w 5308830"/>
                <a:gd name="connsiteY23" fmla="*/ 0 h 431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08830" h="4311738">
                  <a:moveTo>
                    <a:pt x="5308830" y="4026353"/>
                  </a:moveTo>
                  <a:lnTo>
                    <a:pt x="5308830" y="4311738"/>
                  </a:lnTo>
                  <a:lnTo>
                    <a:pt x="4948051" y="4311738"/>
                  </a:lnTo>
                  <a:lnTo>
                    <a:pt x="5002803" y="4271506"/>
                  </a:lnTo>
                  <a:cubicBezTo>
                    <a:pt x="5078400" y="4214990"/>
                    <a:pt x="5151610" y="4158780"/>
                    <a:pt x="5221147" y="4102386"/>
                  </a:cubicBezTo>
                  <a:close/>
                  <a:moveTo>
                    <a:pt x="3595773" y="0"/>
                  </a:moveTo>
                  <a:cubicBezTo>
                    <a:pt x="4261231" y="0"/>
                    <a:pt x="4825666" y="190293"/>
                    <a:pt x="5271266" y="516192"/>
                  </a:cubicBezTo>
                  <a:lnTo>
                    <a:pt x="5308830" y="546905"/>
                  </a:lnTo>
                  <a:lnTo>
                    <a:pt x="5308830" y="1314056"/>
                  </a:lnTo>
                  <a:lnTo>
                    <a:pt x="5241798" y="1229961"/>
                  </a:lnTo>
                  <a:cubicBezTo>
                    <a:pt x="5047072" y="1010846"/>
                    <a:pt x="4813516" y="840530"/>
                    <a:pt x="4547599" y="723841"/>
                  </a:cubicBezTo>
                  <a:cubicBezTo>
                    <a:pt x="4263856" y="599429"/>
                    <a:pt x="3943667" y="536258"/>
                    <a:pt x="3595773" y="536258"/>
                  </a:cubicBezTo>
                  <a:cubicBezTo>
                    <a:pt x="3226761" y="536258"/>
                    <a:pt x="2852980" y="604041"/>
                    <a:pt x="2484874" y="738106"/>
                  </a:cubicBezTo>
                  <a:cubicBezTo>
                    <a:pt x="2126422" y="868309"/>
                    <a:pt x="1785227" y="1060075"/>
                    <a:pt x="1497964" y="1292596"/>
                  </a:cubicBezTo>
                  <a:cubicBezTo>
                    <a:pt x="1205707" y="1529085"/>
                    <a:pt x="976010" y="1798180"/>
                    <a:pt x="815348" y="2092157"/>
                  </a:cubicBezTo>
                  <a:cubicBezTo>
                    <a:pt x="651166" y="2392675"/>
                    <a:pt x="567825" y="2705743"/>
                    <a:pt x="567825" y="3022671"/>
                  </a:cubicBezTo>
                  <a:cubicBezTo>
                    <a:pt x="567825" y="3341852"/>
                    <a:pt x="700784" y="3528255"/>
                    <a:pt x="977486" y="3886690"/>
                  </a:cubicBezTo>
                  <a:cubicBezTo>
                    <a:pt x="1044249" y="3973134"/>
                    <a:pt x="1113283" y="4062582"/>
                    <a:pt x="1183907" y="4160932"/>
                  </a:cubicBezTo>
                  <a:cubicBezTo>
                    <a:pt x="1217636" y="4207895"/>
                    <a:pt x="1251520" y="4253175"/>
                    <a:pt x="1285607" y="4296799"/>
                  </a:cubicBezTo>
                  <a:lnTo>
                    <a:pt x="1297817" y="4311738"/>
                  </a:lnTo>
                  <a:lnTo>
                    <a:pt x="602176" y="4311738"/>
                  </a:lnTo>
                  <a:lnTo>
                    <a:pt x="583893" y="4287205"/>
                  </a:lnTo>
                  <a:cubicBezTo>
                    <a:pt x="281395" y="3892133"/>
                    <a:pt x="0" y="3570338"/>
                    <a:pt x="0" y="3022564"/>
                  </a:cubicBezTo>
                  <a:cubicBezTo>
                    <a:pt x="0" y="1353193"/>
                    <a:pt x="1810660" y="0"/>
                    <a:pt x="3595773"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Freeform: Shape 1040">
              <a:extLst>
                <a:ext uri="{FF2B5EF4-FFF2-40B4-BE49-F238E27FC236}">
                  <a16:creationId xmlns:a16="http://schemas.microsoft.com/office/drawing/2014/main" id="{7E6B45AB-7CCC-4949-9DC2-116644B5F6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3412" y="2537732"/>
              <a:ext cx="5308830" cy="4311738"/>
            </a:xfrm>
            <a:custGeom>
              <a:avLst/>
              <a:gdLst>
                <a:gd name="connsiteX0" fmla="*/ 5308830 w 5308830"/>
                <a:gd name="connsiteY0" fmla="*/ 3880900 h 4311738"/>
                <a:gd name="connsiteX1" fmla="*/ 5308830 w 5308830"/>
                <a:gd name="connsiteY1" fmla="*/ 4311738 h 4311738"/>
                <a:gd name="connsiteX2" fmla="*/ 4763109 w 5308830"/>
                <a:gd name="connsiteY2" fmla="*/ 4311738 h 4311738"/>
                <a:gd name="connsiteX3" fmla="*/ 4929066 w 5308830"/>
                <a:gd name="connsiteY3" fmla="*/ 4189789 h 4311738"/>
                <a:gd name="connsiteX4" fmla="*/ 5142959 w 5308830"/>
                <a:gd name="connsiteY4" fmla="*/ 4024320 h 4311738"/>
                <a:gd name="connsiteX5" fmla="*/ 3595773 w 5308830"/>
                <a:gd name="connsiteY5" fmla="*/ 0 h 4311738"/>
                <a:gd name="connsiteX6" fmla="*/ 5271266 w 5308830"/>
                <a:gd name="connsiteY6" fmla="*/ 516192 h 4311738"/>
                <a:gd name="connsiteX7" fmla="*/ 5308830 w 5308830"/>
                <a:gd name="connsiteY7" fmla="*/ 546905 h 4311738"/>
                <a:gd name="connsiteX8" fmla="*/ 5308830 w 5308830"/>
                <a:gd name="connsiteY8" fmla="*/ 1498438 h 4311738"/>
                <a:gd name="connsiteX9" fmla="*/ 5289422 w 5308830"/>
                <a:gd name="connsiteY9" fmla="*/ 1468062 h 4311738"/>
                <a:gd name="connsiteX10" fmla="*/ 5154710 w 5308830"/>
                <a:gd name="connsiteY10" fmla="*/ 1298924 h 4311738"/>
                <a:gd name="connsiteX11" fmla="*/ 4499685 w 5308830"/>
                <a:gd name="connsiteY11" fmla="*/ 821118 h 4311738"/>
                <a:gd name="connsiteX12" fmla="*/ 3595773 w 5308830"/>
                <a:gd name="connsiteY12" fmla="*/ 643510 h 4311738"/>
                <a:gd name="connsiteX13" fmla="*/ 2525523 w 5308830"/>
                <a:gd name="connsiteY13" fmla="*/ 838172 h 4311738"/>
                <a:gd name="connsiteX14" fmla="*/ 1571767 w 5308830"/>
                <a:gd name="connsiteY14" fmla="*/ 1374000 h 4311738"/>
                <a:gd name="connsiteX15" fmla="*/ 916173 w 5308830"/>
                <a:gd name="connsiteY15" fmla="*/ 2141277 h 4311738"/>
                <a:gd name="connsiteX16" fmla="*/ 681254 w 5308830"/>
                <a:gd name="connsiteY16" fmla="*/ 3022671 h 4311738"/>
                <a:gd name="connsiteX17" fmla="*/ 1069115 w 5308830"/>
                <a:gd name="connsiteY17" fmla="*/ 3823519 h 4311738"/>
                <a:gd name="connsiteX18" fmla="*/ 1277807 w 5308830"/>
                <a:gd name="connsiteY18" fmla="*/ 4100764 h 4311738"/>
                <a:gd name="connsiteX19" fmla="*/ 1373308 w 5308830"/>
                <a:gd name="connsiteY19" fmla="*/ 4228488 h 4311738"/>
                <a:gd name="connsiteX20" fmla="*/ 1441062 w 5308830"/>
                <a:gd name="connsiteY20" fmla="*/ 4311738 h 4311738"/>
                <a:gd name="connsiteX21" fmla="*/ 602176 w 5308830"/>
                <a:gd name="connsiteY21" fmla="*/ 4311738 h 4311738"/>
                <a:gd name="connsiteX22" fmla="*/ 583893 w 5308830"/>
                <a:gd name="connsiteY22" fmla="*/ 4287205 h 4311738"/>
                <a:gd name="connsiteX23" fmla="*/ 0 w 5308830"/>
                <a:gd name="connsiteY23" fmla="*/ 3022564 h 4311738"/>
                <a:gd name="connsiteX24" fmla="*/ 3595773 w 5308830"/>
                <a:gd name="connsiteY24" fmla="*/ 0 h 431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08830" h="4311738">
                  <a:moveTo>
                    <a:pt x="5308830" y="3880900"/>
                  </a:moveTo>
                  <a:lnTo>
                    <a:pt x="5308830" y="4311738"/>
                  </a:lnTo>
                  <a:lnTo>
                    <a:pt x="4763109" y="4311738"/>
                  </a:lnTo>
                  <a:lnTo>
                    <a:pt x="4929066" y="4189789"/>
                  </a:lnTo>
                  <a:cubicBezTo>
                    <a:pt x="5003230" y="4134367"/>
                    <a:pt x="5074975" y="4079340"/>
                    <a:pt x="5142959" y="4024320"/>
                  </a:cubicBezTo>
                  <a:close/>
                  <a:moveTo>
                    <a:pt x="3595773" y="0"/>
                  </a:moveTo>
                  <a:cubicBezTo>
                    <a:pt x="4261231" y="0"/>
                    <a:pt x="4825666" y="190293"/>
                    <a:pt x="5271266" y="516192"/>
                  </a:cubicBezTo>
                  <a:lnTo>
                    <a:pt x="5308830" y="546905"/>
                  </a:lnTo>
                  <a:lnTo>
                    <a:pt x="5308830" y="1498438"/>
                  </a:lnTo>
                  <a:lnTo>
                    <a:pt x="5289422" y="1468062"/>
                  </a:lnTo>
                  <a:cubicBezTo>
                    <a:pt x="5247242" y="1408963"/>
                    <a:pt x="5202313" y="1352510"/>
                    <a:pt x="5154710" y="1298924"/>
                  </a:cubicBezTo>
                  <a:cubicBezTo>
                    <a:pt x="4970772" y="1091928"/>
                    <a:pt x="4750500" y="931159"/>
                    <a:pt x="4499685" y="821118"/>
                  </a:cubicBezTo>
                  <a:cubicBezTo>
                    <a:pt x="4231156" y="703248"/>
                    <a:pt x="3926977" y="643510"/>
                    <a:pt x="3595773" y="643510"/>
                  </a:cubicBezTo>
                  <a:cubicBezTo>
                    <a:pt x="3245836" y="643510"/>
                    <a:pt x="2875688" y="710757"/>
                    <a:pt x="2525523" y="838172"/>
                  </a:cubicBezTo>
                  <a:cubicBezTo>
                    <a:pt x="2179105" y="964084"/>
                    <a:pt x="1849265" y="1149415"/>
                    <a:pt x="1571767" y="1374000"/>
                  </a:cubicBezTo>
                  <a:cubicBezTo>
                    <a:pt x="1294611" y="1598264"/>
                    <a:pt x="1067980" y="1863603"/>
                    <a:pt x="916173" y="2141277"/>
                  </a:cubicBezTo>
                  <a:cubicBezTo>
                    <a:pt x="760280" y="2426459"/>
                    <a:pt x="681254" y="2723010"/>
                    <a:pt x="681254" y="3022671"/>
                  </a:cubicBezTo>
                  <a:cubicBezTo>
                    <a:pt x="681254" y="3309032"/>
                    <a:pt x="800134" y="3475166"/>
                    <a:pt x="1069115" y="3823519"/>
                  </a:cubicBezTo>
                  <a:cubicBezTo>
                    <a:pt x="1136445" y="3910714"/>
                    <a:pt x="1206047" y="4000912"/>
                    <a:pt x="1277807" y="4100764"/>
                  </a:cubicBezTo>
                  <a:cubicBezTo>
                    <a:pt x="1309528" y="4144925"/>
                    <a:pt x="1341351" y="4187490"/>
                    <a:pt x="1373308" y="4228488"/>
                  </a:cubicBezTo>
                  <a:lnTo>
                    <a:pt x="1441062" y="4311738"/>
                  </a:lnTo>
                  <a:lnTo>
                    <a:pt x="602176" y="4311738"/>
                  </a:lnTo>
                  <a:lnTo>
                    <a:pt x="583893" y="4287205"/>
                  </a:lnTo>
                  <a:cubicBezTo>
                    <a:pt x="281395" y="3892133"/>
                    <a:pt x="0" y="3570338"/>
                    <a:pt x="0" y="3022564"/>
                  </a:cubicBezTo>
                  <a:cubicBezTo>
                    <a:pt x="0" y="1353193"/>
                    <a:pt x="1810660" y="0"/>
                    <a:pt x="3595773"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3" name="Group 1042">
            <a:extLst>
              <a:ext uri="{FF2B5EF4-FFF2-40B4-BE49-F238E27FC236}">
                <a16:creationId xmlns:a16="http://schemas.microsoft.com/office/drawing/2014/main" id="{61D22245-3D67-419C-A6B5-DD0EB0D839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23758" y="0"/>
            <a:ext cx="5081407" cy="3133064"/>
            <a:chOff x="5907711" y="0"/>
            <a:chExt cx="5081407" cy="3133064"/>
          </a:xfrm>
          <a:solidFill>
            <a:schemeClr val="accent5">
              <a:alpha val="5000"/>
            </a:schemeClr>
          </a:solidFill>
        </p:grpSpPr>
        <p:sp>
          <p:nvSpPr>
            <p:cNvPr id="1044" name="Freeform: Shape 1043">
              <a:extLst>
                <a:ext uri="{FF2B5EF4-FFF2-40B4-BE49-F238E27FC236}">
                  <a16:creationId xmlns:a16="http://schemas.microsoft.com/office/drawing/2014/main" id="{E3A64720-9AA0-4796-8E62-15672228C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9200" y="0"/>
              <a:ext cx="5069918" cy="3111852"/>
            </a:xfrm>
            <a:custGeom>
              <a:avLst/>
              <a:gdLst>
                <a:gd name="connsiteX0" fmla="*/ 145909 w 5069918"/>
                <a:gd name="connsiteY0" fmla="*/ 0 h 3111852"/>
                <a:gd name="connsiteX1" fmla="*/ 205279 w 5069918"/>
                <a:gd name="connsiteY1" fmla="*/ 0 h 3111852"/>
                <a:gd name="connsiteX2" fmla="*/ 202868 w 5069918"/>
                <a:gd name="connsiteY2" fmla="*/ 5043 h 3111852"/>
                <a:gd name="connsiteX3" fmla="*/ 191273 w 5069918"/>
                <a:gd name="connsiteY3" fmla="*/ 30818 h 3111852"/>
                <a:gd name="connsiteX4" fmla="*/ 169129 w 5069918"/>
                <a:gd name="connsiteY4" fmla="*/ 82781 h 3111852"/>
                <a:gd name="connsiteX5" fmla="*/ 148381 w 5069918"/>
                <a:gd name="connsiteY5" fmla="*/ 135320 h 3111852"/>
                <a:gd name="connsiteX6" fmla="*/ 80903 w 5069918"/>
                <a:gd name="connsiteY6" fmla="*/ 350499 h 3111852"/>
                <a:gd name="connsiteX7" fmla="*/ 26154 w 5069918"/>
                <a:gd name="connsiteY7" fmla="*/ 796339 h 3111852"/>
                <a:gd name="connsiteX8" fmla="*/ 49170 w 5069918"/>
                <a:gd name="connsiteY8" fmla="*/ 1018931 h 3111852"/>
                <a:gd name="connsiteX9" fmla="*/ 119437 w 5069918"/>
                <a:gd name="connsiteY9" fmla="*/ 1231804 h 3111852"/>
                <a:gd name="connsiteX10" fmla="*/ 143672 w 5069918"/>
                <a:gd name="connsiteY10" fmla="*/ 1282696 h 3111852"/>
                <a:gd name="connsiteX11" fmla="*/ 170611 w 5069918"/>
                <a:gd name="connsiteY11" fmla="*/ 1332436 h 3111852"/>
                <a:gd name="connsiteX12" fmla="*/ 230330 w 5069918"/>
                <a:gd name="connsiteY12" fmla="*/ 1428867 h 3111852"/>
                <a:gd name="connsiteX13" fmla="*/ 296237 w 5069918"/>
                <a:gd name="connsiteY13" fmla="*/ 1522004 h 3111852"/>
                <a:gd name="connsiteX14" fmla="*/ 366853 w 5069918"/>
                <a:gd name="connsiteY14" fmla="*/ 1612506 h 3111852"/>
                <a:gd name="connsiteX15" fmla="*/ 513838 w 5069918"/>
                <a:gd name="connsiteY15" fmla="*/ 1791535 h 3111852"/>
                <a:gd name="connsiteX16" fmla="*/ 587330 w 5069918"/>
                <a:gd name="connsiteY16" fmla="*/ 1882283 h 3111852"/>
                <a:gd name="connsiteX17" fmla="*/ 658817 w 5069918"/>
                <a:gd name="connsiteY17" fmla="*/ 1974186 h 3111852"/>
                <a:gd name="connsiteX18" fmla="*/ 730305 w 5069918"/>
                <a:gd name="connsiteY18" fmla="*/ 2062959 h 3111852"/>
                <a:gd name="connsiteX19" fmla="*/ 805018 w 5069918"/>
                <a:gd name="connsiteY19" fmla="*/ 2148685 h 3111852"/>
                <a:gd name="connsiteX20" fmla="*/ 963424 w 5069918"/>
                <a:gd name="connsiteY20" fmla="*/ 2310337 h 3111852"/>
                <a:gd name="connsiteX21" fmla="*/ 1319204 w 5069918"/>
                <a:gd name="connsiteY21" fmla="*/ 2580196 h 3111852"/>
                <a:gd name="connsiteX22" fmla="*/ 1515882 w 5069918"/>
                <a:gd name="connsiteY22" fmla="*/ 2681651 h 3111852"/>
                <a:gd name="connsiteX23" fmla="*/ 1723456 w 5069918"/>
                <a:gd name="connsiteY23" fmla="*/ 2758319 h 3111852"/>
                <a:gd name="connsiteX24" fmla="*/ 1939662 w 5069918"/>
                <a:gd name="connsiteY24" fmla="*/ 2811269 h 3111852"/>
                <a:gd name="connsiteX25" fmla="*/ 2162581 w 5069918"/>
                <a:gd name="connsiteY25" fmla="*/ 2840916 h 3111852"/>
                <a:gd name="connsiteX26" fmla="*/ 2389597 w 5069918"/>
                <a:gd name="connsiteY26" fmla="*/ 2850221 h 3111852"/>
                <a:gd name="connsiteX27" fmla="*/ 2446002 w 5069918"/>
                <a:gd name="connsiteY27" fmla="*/ 2849808 h 3111852"/>
                <a:gd name="connsiteX28" fmla="*/ 2473638 w 5069918"/>
                <a:gd name="connsiteY28" fmla="*/ 2849151 h 3111852"/>
                <a:gd name="connsiteX29" fmla="*/ 2501187 w 5069918"/>
                <a:gd name="connsiteY29" fmla="*/ 2847832 h 3111852"/>
                <a:gd name="connsiteX30" fmla="*/ 2610685 w 5069918"/>
                <a:gd name="connsiteY30" fmla="*/ 2838774 h 3111852"/>
                <a:gd name="connsiteX31" fmla="*/ 3033071 w 5069918"/>
                <a:gd name="connsiteY31" fmla="*/ 2730979 h 3111852"/>
                <a:gd name="connsiteX32" fmla="*/ 3232974 w 5069918"/>
                <a:gd name="connsiteY32" fmla="*/ 2637430 h 3111852"/>
                <a:gd name="connsiteX33" fmla="*/ 3425990 w 5069918"/>
                <a:gd name="connsiteY33" fmla="*/ 2523622 h 3111852"/>
                <a:gd name="connsiteX34" fmla="*/ 3613601 w 5069918"/>
                <a:gd name="connsiteY34" fmla="*/ 2394827 h 3111852"/>
                <a:gd name="connsiteX35" fmla="*/ 3706185 w 5069918"/>
                <a:gd name="connsiteY35" fmla="*/ 2326642 h 3111852"/>
                <a:gd name="connsiteX36" fmla="*/ 3799729 w 5069918"/>
                <a:gd name="connsiteY36" fmla="*/ 2255904 h 3111852"/>
                <a:gd name="connsiteX37" fmla="*/ 4175561 w 5069918"/>
                <a:gd name="connsiteY37" fmla="*/ 1976821 h 3111852"/>
                <a:gd name="connsiteX38" fmla="*/ 4517132 w 5069918"/>
                <a:gd name="connsiteY38" fmla="*/ 1683080 h 3111852"/>
                <a:gd name="connsiteX39" fmla="*/ 4659758 w 5069918"/>
                <a:gd name="connsiteY39" fmla="*/ 1519452 h 3111852"/>
                <a:gd name="connsiteX40" fmla="*/ 4773178 w 5069918"/>
                <a:gd name="connsiteY40" fmla="*/ 1340423 h 3111852"/>
                <a:gd name="connsiteX41" fmla="*/ 4892092 w 5069918"/>
                <a:gd name="connsiteY41" fmla="*/ 938311 h 3111852"/>
                <a:gd name="connsiteX42" fmla="*/ 4898804 w 5069918"/>
                <a:gd name="connsiteY42" fmla="*/ 831503 h 3111852"/>
                <a:gd name="connsiteX43" fmla="*/ 4899153 w 5069918"/>
                <a:gd name="connsiteY43" fmla="*/ 776988 h 3111852"/>
                <a:gd name="connsiteX44" fmla="*/ 4898456 w 5069918"/>
                <a:gd name="connsiteY44" fmla="*/ 721484 h 3111852"/>
                <a:gd name="connsiteX45" fmla="*/ 4886774 w 5069918"/>
                <a:gd name="connsiteY45" fmla="*/ 499635 h 3111852"/>
                <a:gd name="connsiteX46" fmla="*/ 4815896 w 5069918"/>
                <a:gd name="connsiteY46" fmla="*/ 59970 h 3111852"/>
                <a:gd name="connsiteX47" fmla="*/ 4798654 w 5069918"/>
                <a:gd name="connsiteY47" fmla="*/ 0 h 3111852"/>
                <a:gd name="connsiteX48" fmla="*/ 4909441 w 5069918"/>
                <a:gd name="connsiteY48" fmla="*/ 0 h 3111852"/>
                <a:gd name="connsiteX49" fmla="*/ 4921297 w 5069918"/>
                <a:gd name="connsiteY49" fmla="*/ 34112 h 3111852"/>
                <a:gd name="connsiteX50" fmla="*/ 5027482 w 5069918"/>
                <a:gd name="connsiteY50" fmla="*/ 483740 h 3111852"/>
                <a:gd name="connsiteX51" fmla="*/ 5058082 w 5069918"/>
                <a:gd name="connsiteY51" fmla="*/ 712837 h 3111852"/>
                <a:gd name="connsiteX52" fmla="*/ 5063486 w 5069918"/>
                <a:gd name="connsiteY52" fmla="*/ 770400 h 3111852"/>
                <a:gd name="connsiteX53" fmla="*/ 5067846 w 5069918"/>
                <a:gd name="connsiteY53" fmla="*/ 829033 h 3111852"/>
                <a:gd name="connsiteX54" fmla="*/ 5069414 w 5069918"/>
                <a:gd name="connsiteY54" fmla="*/ 948521 h 3111852"/>
                <a:gd name="connsiteX55" fmla="*/ 5040732 w 5069918"/>
                <a:gd name="connsiteY55" fmla="*/ 1188571 h 3111852"/>
                <a:gd name="connsiteX56" fmla="*/ 4964102 w 5069918"/>
                <a:gd name="connsiteY56" fmla="*/ 1421620 h 3111852"/>
                <a:gd name="connsiteX57" fmla="*/ 4689486 w 5069918"/>
                <a:gd name="connsiteY57" fmla="*/ 1828757 h 3111852"/>
                <a:gd name="connsiteX58" fmla="*/ 4333792 w 5069918"/>
                <a:gd name="connsiteY58" fmla="*/ 2155355 h 3111852"/>
                <a:gd name="connsiteX59" fmla="*/ 3965196 w 5069918"/>
                <a:gd name="connsiteY59" fmla="*/ 2446790 h 3111852"/>
                <a:gd name="connsiteX60" fmla="*/ 3873745 w 5069918"/>
                <a:gd name="connsiteY60" fmla="*/ 2519916 h 3111852"/>
                <a:gd name="connsiteX61" fmla="*/ 3779416 w 5069918"/>
                <a:gd name="connsiteY61" fmla="*/ 2593454 h 3111852"/>
                <a:gd name="connsiteX62" fmla="*/ 3582739 w 5069918"/>
                <a:gd name="connsiteY62" fmla="*/ 2735343 h 3111852"/>
                <a:gd name="connsiteX63" fmla="*/ 3371851 w 5069918"/>
                <a:gd name="connsiteY63" fmla="*/ 2865126 h 3111852"/>
                <a:gd name="connsiteX64" fmla="*/ 3143614 w 5069918"/>
                <a:gd name="connsiteY64" fmla="*/ 2974568 h 3111852"/>
                <a:gd name="connsiteX65" fmla="*/ 2643552 w 5069918"/>
                <a:gd name="connsiteY65" fmla="*/ 3101304 h 3111852"/>
                <a:gd name="connsiteX66" fmla="*/ 2514264 w 5069918"/>
                <a:gd name="connsiteY66" fmla="*/ 3110445 h 3111852"/>
                <a:gd name="connsiteX67" fmla="*/ 2481920 w 5069918"/>
                <a:gd name="connsiteY67" fmla="*/ 3111598 h 3111852"/>
                <a:gd name="connsiteX68" fmla="*/ 2449664 w 5069918"/>
                <a:gd name="connsiteY68" fmla="*/ 3111763 h 3111852"/>
                <a:gd name="connsiteX69" fmla="*/ 2386284 w 5069918"/>
                <a:gd name="connsiteY69" fmla="*/ 3111022 h 3111852"/>
                <a:gd name="connsiteX70" fmla="*/ 2260658 w 5069918"/>
                <a:gd name="connsiteY70" fmla="*/ 3106080 h 3111852"/>
                <a:gd name="connsiteX71" fmla="*/ 2134945 w 5069918"/>
                <a:gd name="connsiteY71" fmla="*/ 3094716 h 3111852"/>
                <a:gd name="connsiteX72" fmla="*/ 1884564 w 5069918"/>
                <a:gd name="connsiteY72" fmla="*/ 3054200 h 3111852"/>
                <a:gd name="connsiteX73" fmla="*/ 1639764 w 5069918"/>
                <a:gd name="connsiteY73" fmla="*/ 2984286 h 3111852"/>
                <a:gd name="connsiteX74" fmla="*/ 1407081 w 5069918"/>
                <a:gd name="connsiteY74" fmla="*/ 2882913 h 3111852"/>
                <a:gd name="connsiteX75" fmla="*/ 1193491 w 5069918"/>
                <a:gd name="connsiteY75" fmla="*/ 2750989 h 3111852"/>
                <a:gd name="connsiteX76" fmla="*/ 836141 w 5069918"/>
                <a:gd name="connsiteY76" fmla="*/ 2418627 h 3111852"/>
                <a:gd name="connsiteX77" fmla="*/ 690812 w 5069918"/>
                <a:gd name="connsiteY77" fmla="*/ 2230210 h 3111852"/>
                <a:gd name="connsiteX78" fmla="*/ 562397 w 5069918"/>
                <a:gd name="connsiteY78" fmla="*/ 2033725 h 3111852"/>
                <a:gd name="connsiteX79" fmla="*/ 502504 w 5069918"/>
                <a:gd name="connsiteY79" fmla="*/ 1936223 h 3111852"/>
                <a:gd name="connsiteX80" fmla="*/ 440258 w 5069918"/>
                <a:gd name="connsiteY80" fmla="*/ 1840368 h 3111852"/>
                <a:gd name="connsiteX81" fmla="*/ 310360 w 5069918"/>
                <a:gd name="connsiteY81" fmla="*/ 1649481 h 3111852"/>
                <a:gd name="connsiteX82" fmla="*/ 246806 w 5069918"/>
                <a:gd name="connsiteY82" fmla="*/ 1552391 h 3111852"/>
                <a:gd name="connsiteX83" fmla="*/ 186303 w 5069918"/>
                <a:gd name="connsiteY83" fmla="*/ 1453160 h 3111852"/>
                <a:gd name="connsiteX84" fmla="*/ 84390 w 5069918"/>
                <a:gd name="connsiteY84" fmla="*/ 1244980 h 3111852"/>
                <a:gd name="connsiteX85" fmla="*/ 20139 w 5069918"/>
                <a:gd name="connsiteY85" fmla="*/ 1024037 h 3111852"/>
                <a:gd name="connsiteX86" fmla="*/ 0 w 5069918"/>
                <a:gd name="connsiteY86" fmla="*/ 796339 h 3111852"/>
                <a:gd name="connsiteX87" fmla="*/ 102773 w 5069918"/>
                <a:gd name="connsiteY87" fmla="*/ 121376 h 3111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069918" h="3111852">
                  <a:moveTo>
                    <a:pt x="145909" y="0"/>
                  </a:moveTo>
                  <a:lnTo>
                    <a:pt x="205279" y="0"/>
                  </a:lnTo>
                  <a:lnTo>
                    <a:pt x="202868" y="5043"/>
                  </a:lnTo>
                  <a:lnTo>
                    <a:pt x="191273" y="30818"/>
                  </a:lnTo>
                  <a:cubicBezTo>
                    <a:pt x="183688" y="48029"/>
                    <a:pt x="176016" y="65240"/>
                    <a:pt x="169129" y="82781"/>
                  </a:cubicBezTo>
                  <a:cubicBezTo>
                    <a:pt x="162242" y="100321"/>
                    <a:pt x="154658" y="117615"/>
                    <a:pt x="148381" y="135320"/>
                  </a:cubicBezTo>
                  <a:cubicBezTo>
                    <a:pt x="121529" y="205646"/>
                    <a:pt x="98775" y="277455"/>
                    <a:pt x="80903" y="350499"/>
                  </a:cubicBezTo>
                  <a:cubicBezTo>
                    <a:pt x="44636" y="496258"/>
                    <a:pt x="26067" y="646299"/>
                    <a:pt x="26154" y="796339"/>
                  </a:cubicBezTo>
                  <a:cubicBezTo>
                    <a:pt x="26590" y="871114"/>
                    <a:pt x="34001" y="945722"/>
                    <a:pt x="49170" y="1018931"/>
                  </a:cubicBezTo>
                  <a:cubicBezTo>
                    <a:pt x="65124" y="1091975"/>
                    <a:pt x="88226" y="1163454"/>
                    <a:pt x="119437" y="1231804"/>
                  </a:cubicBezTo>
                  <a:cubicBezTo>
                    <a:pt x="126847" y="1249016"/>
                    <a:pt x="135478" y="1265815"/>
                    <a:pt x="143672" y="1282696"/>
                  </a:cubicBezTo>
                  <a:cubicBezTo>
                    <a:pt x="152565" y="1299331"/>
                    <a:pt x="161021" y="1316130"/>
                    <a:pt x="170611" y="1332436"/>
                  </a:cubicBezTo>
                  <a:cubicBezTo>
                    <a:pt x="188919" y="1365375"/>
                    <a:pt x="209319" y="1397327"/>
                    <a:pt x="230330" y="1428867"/>
                  </a:cubicBezTo>
                  <a:cubicBezTo>
                    <a:pt x="251253" y="1460489"/>
                    <a:pt x="273658" y="1491288"/>
                    <a:pt x="296237" y="1522004"/>
                  </a:cubicBezTo>
                  <a:cubicBezTo>
                    <a:pt x="319165" y="1552474"/>
                    <a:pt x="342966" y="1582531"/>
                    <a:pt x="366853" y="1612506"/>
                  </a:cubicBezTo>
                  <a:cubicBezTo>
                    <a:pt x="414714" y="1672540"/>
                    <a:pt x="464756" y="1731337"/>
                    <a:pt x="513838" y="1791535"/>
                  </a:cubicBezTo>
                  <a:cubicBezTo>
                    <a:pt x="538509" y="1821510"/>
                    <a:pt x="563094" y="1851732"/>
                    <a:pt x="587330" y="1882283"/>
                  </a:cubicBezTo>
                  <a:cubicBezTo>
                    <a:pt x="611479" y="1912588"/>
                    <a:pt x="635453" y="1944787"/>
                    <a:pt x="658817" y="1974186"/>
                  </a:cubicBezTo>
                  <a:cubicBezTo>
                    <a:pt x="682008" y="2004326"/>
                    <a:pt x="706330" y="2033560"/>
                    <a:pt x="730305" y="2062959"/>
                  </a:cubicBezTo>
                  <a:cubicBezTo>
                    <a:pt x="754977" y="2091864"/>
                    <a:pt x="779474" y="2120768"/>
                    <a:pt x="805018" y="2148685"/>
                  </a:cubicBezTo>
                  <a:cubicBezTo>
                    <a:pt x="855757" y="2204847"/>
                    <a:pt x="908500" y="2258951"/>
                    <a:pt x="963424" y="2310337"/>
                  </a:cubicBezTo>
                  <a:cubicBezTo>
                    <a:pt x="1073444" y="2412862"/>
                    <a:pt x="1192183" y="2504353"/>
                    <a:pt x="1319204" y="2580196"/>
                  </a:cubicBezTo>
                  <a:cubicBezTo>
                    <a:pt x="1382846" y="2617913"/>
                    <a:pt x="1448143" y="2652500"/>
                    <a:pt x="1515882" y="2681651"/>
                  </a:cubicBezTo>
                  <a:cubicBezTo>
                    <a:pt x="1583184" y="2711626"/>
                    <a:pt x="1652666" y="2736908"/>
                    <a:pt x="1723456" y="2758319"/>
                  </a:cubicBezTo>
                  <a:cubicBezTo>
                    <a:pt x="1794246" y="2779812"/>
                    <a:pt x="1866431" y="2797188"/>
                    <a:pt x="1939662" y="2811269"/>
                  </a:cubicBezTo>
                  <a:cubicBezTo>
                    <a:pt x="2012981" y="2825104"/>
                    <a:pt x="2087519" y="2834574"/>
                    <a:pt x="2162581" y="2840916"/>
                  </a:cubicBezTo>
                  <a:cubicBezTo>
                    <a:pt x="2237643" y="2847338"/>
                    <a:pt x="2313489" y="2850139"/>
                    <a:pt x="2389597" y="2850221"/>
                  </a:cubicBezTo>
                  <a:cubicBezTo>
                    <a:pt x="2408602" y="2850221"/>
                    <a:pt x="2427869" y="2850550"/>
                    <a:pt x="2446002" y="2849808"/>
                  </a:cubicBezTo>
                  <a:lnTo>
                    <a:pt x="2473638" y="2849151"/>
                  </a:lnTo>
                  <a:lnTo>
                    <a:pt x="2501187" y="2847832"/>
                  </a:lnTo>
                  <a:cubicBezTo>
                    <a:pt x="2537890" y="2846268"/>
                    <a:pt x="2574418" y="2842809"/>
                    <a:pt x="2610685" y="2838774"/>
                  </a:cubicBezTo>
                  <a:cubicBezTo>
                    <a:pt x="2755926" y="2821975"/>
                    <a:pt x="2897244" y="2785164"/>
                    <a:pt x="3033071" y="2730979"/>
                  </a:cubicBezTo>
                  <a:cubicBezTo>
                    <a:pt x="3101158" y="2704132"/>
                    <a:pt x="3167589" y="2672263"/>
                    <a:pt x="3232974" y="2637430"/>
                  </a:cubicBezTo>
                  <a:cubicBezTo>
                    <a:pt x="3298446" y="2602760"/>
                    <a:pt x="3362697" y="2564303"/>
                    <a:pt x="3425990" y="2523622"/>
                  </a:cubicBezTo>
                  <a:cubicBezTo>
                    <a:pt x="3489282" y="2482859"/>
                    <a:pt x="3551529" y="2439461"/>
                    <a:pt x="3613601" y="2394827"/>
                  </a:cubicBezTo>
                  <a:cubicBezTo>
                    <a:pt x="3644549" y="2372511"/>
                    <a:pt x="3675411" y="2349617"/>
                    <a:pt x="3706185" y="2326642"/>
                  </a:cubicBezTo>
                  <a:lnTo>
                    <a:pt x="3799729" y="2255904"/>
                  </a:lnTo>
                  <a:cubicBezTo>
                    <a:pt x="3926402" y="2160954"/>
                    <a:pt x="4053597" y="2070123"/>
                    <a:pt x="4175561" y="1976821"/>
                  </a:cubicBezTo>
                  <a:cubicBezTo>
                    <a:pt x="4297526" y="1883601"/>
                    <a:pt x="4414084" y="1787582"/>
                    <a:pt x="4517132" y="1683080"/>
                  </a:cubicBezTo>
                  <a:cubicBezTo>
                    <a:pt x="4568480" y="1630705"/>
                    <a:pt x="4616604" y="1576438"/>
                    <a:pt x="4659758" y="1519452"/>
                  </a:cubicBezTo>
                  <a:cubicBezTo>
                    <a:pt x="4702650" y="1462383"/>
                    <a:pt x="4741184" y="1402845"/>
                    <a:pt x="4773178" y="1340423"/>
                  </a:cubicBezTo>
                  <a:cubicBezTo>
                    <a:pt x="4837865" y="1215829"/>
                    <a:pt x="4877446" y="1079787"/>
                    <a:pt x="4892092" y="938311"/>
                  </a:cubicBezTo>
                  <a:cubicBezTo>
                    <a:pt x="4895666" y="902982"/>
                    <a:pt x="4897845" y="867325"/>
                    <a:pt x="4898804" y="831503"/>
                  </a:cubicBezTo>
                  <a:cubicBezTo>
                    <a:pt x="4899066" y="813633"/>
                    <a:pt x="4899414" y="795764"/>
                    <a:pt x="4899153" y="776988"/>
                  </a:cubicBezTo>
                  <a:cubicBezTo>
                    <a:pt x="4898979" y="758460"/>
                    <a:pt x="4899066" y="740012"/>
                    <a:pt x="4898456" y="721484"/>
                  </a:cubicBezTo>
                  <a:cubicBezTo>
                    <a:pt x="4896974" y="647452"/>
                    <a:pt x="4893226" y="573502"/>
                    <a:pt x="4886774" y="499635"/>
                  </a:cubicBezTo>
                  <a:cubicBezTo>
                    <a:pt x="4873610" y="351981"/>
                    <a:pt x="4851030" y="204740"/>
                    <a:pt x="4815896" y="59970"/>
                  </a:cubicBezTo>
                  <a:lnTo>
                    <a:pt x="4798654" y="0"/>
                  </a:lnTo>
                  <a:lnTo>
                    <a:pt x="4909441" y="0"/>
                  </a:lnTo>
                  <a:lnTo>
                    <a:pt x="4921297" y="34112"/>
                  </a:lnTo>
                  <a:cubicBezTo>
                    <a:pt x="4966630" y="181436"/>
                    <a:pt x="5002460" y="331724"/>
                    <a:pt x="5027482" y="483740"/>
                  </a:cubicBezTo>
                  <a:cubicBezTo>
                    <a:pt x="5040123" y="559749"/>
                    <a:pt x="5050323" y="636170"/>
                    <a:pt x="5058082" y="712837"/>
                  </a:cubicBezTo>
                  <a:cubicBezTo>
                    <a:pt x="5060261" y="732025"/>
                    <a:pt x="5061743" y="751213"/>
                    <a:pt x="5063486" y="770400"/>
                  </a:cubicBezTo>
                  <a:cubicBezTo>
                    <a:pt x="5065318" y="789340"/>
                    <a:pt x="5066625" y="809186"/>
                    <a:pt x="5067846" y="829033"/>
                  </a:cubicBezTo>
                  <a:cubicBezTo>
                    <a:pt x="5069851" y="868643"/>
                    <a:pt x="5070461" y="908500"/>
                    <a:pt x="5069414" y="948521"/>
                  </a:cubicBezTo>
                  <a:cubicBezTo>
                    <a:pt x="5067060" y="1028483"/>
                    <a:pt x="5057820" y="1109021"/>
                    <a:pt x="5040732" y="1188571"/>
                  </a:cubicBezTo>
                  <a:cubicBezTo>
                    <a:pt x="5023123" y="1268038"/>
                    <a:pt x="4997578" y="1346435"/>
                    <a:pt x="4964102" y="1421620"/>
                  </a:cubicBezTo>
                  <a:cubicBezTo>
                    <a:pt x="4897409" y="1572485"/>
                    <a:pt x="4799942" y="1709020"/>
                    <a:pt x="4689486" y="1828757"/>
                  </a:cubicBezTo>
                  <a:cubicBezTo>
                    <a:pt x="4579116" y="1949234"/>
                    <a:pt x="4456716" y="2054888"/>
                    <a:pt x="4333792" y="2155355"/>
                  </a:cubicBezTo>
                  <a:cubicBezTo>
                    <a:pt x="4210520" y="2255657"/>
                    <a:pt x="4085853" y="2350524"/>
                    <a:pt x="3965196" y="2446790"/>
                  </a:cubicBezTo>
                  <a:lnTo>
                    <a:pt x="3873745" y="2519916"/>
                  </a:lnTo>
                  <a:cubicBezTo>
                    <a:pt x="3842621" y="2544539"/>
                    <a:pt x="3811324" y="2569162"/>
                    <a:pt x="3779416" y="2593454"/>
                  </a:cubicBezTo>
                  <a:cubicBezTo>
                    <a:pt x="3715862" y="2642123"/>
                    <a:pt x="3650652" y="2689804"/>
                    <a:pt x="3582739" y="2735343"/>
                  </a:cubicBezTo>
                  <a:cubicBezTo>
                    <a:pt x="3514913" y="2780800"/>
                    <a:pt x="3445170" y="2824939"/>
                    <a:pt x="3371851" y="2865126"/>
                  </a:cubicBezTo>
                  <a:cubicBezTo>
                    <a:pt x="3298533" y="2905230"/>
                    <a:pt x="3222687" y="2942452"/>
                    <a:pt x="3143614" y="2974568"/>
                  </a:cubicBezTo>
                  <a:cubicBezTo>
                    <a:pt x="2985994" y="3039625"/>
                    <a:pt x="2815732" y="3083105"/>
                    <a:pt x="2643552" y="3101304"/>
                  </a:cubicBezTo>
                  <a:cubicBezTo>
                    <a:pt x="2600484" y="3105587"/>
                    <a:pt x="2557331" y="3109046"/>
                    <a:pt x="2514264" y="3110445"/>
                  </a:cubicBezTo>
                  <a:lnTo>
                    <a:pt x="2481920" y="3111598"/>
                  </a:lnTo>
                  <a:lnTo>
                    <a:pt x="2449664" y="3111763"/>
                  </a:lnTo>
                  <a:cubicBezTo>
                    <a:pt x="2427869" y="3112092"/>
                    <a:pt x="2407207" y="3111434"/>
                    <a:pt x="2386284" y="3111022"/>
                  </a:cubicBezTo>
                  <a:cubicBezTo>
                    <a:pt x="2344525" y="3110528"/>
                    <a:pt x="2302505" y="3108140"/>
                    <a:pt x="2260658" y="3106080"/>
                  </a:cubicBezTo>
                  <a:cubicBezTo>
                    <a:pt x="2218725" y="3102787"/>
                    <a:pt x="2176791" y="3099740"/>
                    <a:pt x="2134945" y="3094716"/>
                  </a:cubicBezTo>
                  <a:cubicBezTo>
                    <a:pt x="2051165" y="3085246"/>
                    <a:pt x="1967473" y="3072317"/>
                    <a:pt x="1884564" y="3054200"/>
                  </a:cubicBezTo>
                  <a:cubicBezTo>
                    <a:pt x="1801657" y="3036084"/>
                    <a:pt x="1719708" y="3012778"/>
                    <a:pt x="1639764" y="2984286"/>
                  </a:cubicBezTo>
                  <a:cubicBezTo>
                    <a:pt x="1559820" y="2955710"/>
                    <a:pt x="1481969" y="2921618"/>
                    <a:pt x="1407081" y="2882913"/>
                  </a:cubicBezTo>
                  <a:cubicBezTo>
                    <a:pt x="1332455" y="2843633"/>
                    <a:pt x="1260794" y="2799741"/>
                    <a:pt x="1193491" y="2750989"/>
                  </a:cubicBezTo>
                  <a:cubicBezTo>
                    <a:pt x="1058362" y="2653982"/>
                    <a:pt x="939973" y="2540257"/>
                    <a:pt x="836141" y="2418627"/>
                  </a:cubicBezTo>
                  <a:cubicBezTo>
                    <a:pt x="784444" y="2357523"/>
                    <a:pt x="736321" y="2294444"/>
                    <a:pt x="690812" y="2230210"/>
                  </a:cubicBezTo>
                  <a:cubicBezTo>
                    <a:pt x="645217" y="2165978"/>
                    <a:pt x="602674" y="2100345"/>
                    <a:pt x="562397" y="2033725"/>
                  </a:cubicBezTo>
                  <a:cubicBezTo>
                    <a:pt x="541823" y="2000044"/>
                    <a:pt x="522992" y="1968504"/>
                    <a:pt x="502504" y="1936223"/>
                  </a:cubicBezTo>
                  <a:cubicBezTo>
                    <a:pt x="482192" y="1904189"/>
                    <a:pt x="461530" y="1872155"/>
                    <a:pt x="440258" y="1840368"/>
                  </a:cubicBezTo>
                  <a:lnTo>
                    <a:pt x="310360" y="1649481"/>
                  </a:lnTo>
                  <a:cubicBezTo>
                    <a:pt x="288826" y="1617365"/>
                    <a:pt x="267555" y="1585084"/>
                    <a:pt x="246806" y="1552391"/>
                  </a:cubicBezTo>
                  <a:cubicBezTo>
                    <a:pt x="226057" y="1519698"/>
                    <a:pt x="205483" y="1486923"/>
                    <a:pt x="186303" y="1453160"/>
                  </a:cubicBezTo>
                  <a:cubicBezTo>
                    <a:pt x="147857" y="1385962"/>
                    <a:pt x="112550" y="1316790"/>
                    <a:pt x="84390" y="1244980"/>
                  </a:cubicBezTo>
                  <a:cubicBezTo>
                    <a:pt x="55708" y="1173418"/>
                    <a:pt x="34436" y="1099222"/>
                    <a:pt x="20139" y="1024037"/>
                  </a:cubicBezTo>
                  <a:cubicBezTo>
                    <a:pt x="6452" y="948852"/>
                    <a:pt x="0" y="872513"/>
                    <a:pt x="0" y="796339"/>
                  </a:cubicBezTo>
                  <a:cubicBezTo>
                    <a:pt x="850" y="568560"/>
                    <a:pt x="36028" y="341245"/>
                    <a:pt x="102773" y="121376"/>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5" name="Freeform: Shape 1044">
              <a:extLst>
                <a:ext uri="{FF2B5EF4-FFF2-40B4-BE49-F238E27FC236}">
                  <a16:creationId xmlns:a16="http://schemas.microsoft.com/office/drawing/2014/main" id="{31BCBF53-F859-485D-8008-16DE1F4FB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3885" y="1"/>
              <a:ext cx="4960549" cy="2918955"/>
            </a:xfrm>
            <a:custGeom>
              <a:avLst/>
              <a:gdLst>
                <a:gd name="connsiteX0" fmla="*/ 154335 w 4960549"/>
                <a:gd name="connsiteY0" fmla="*/ 0 h 2918955"/>
                <a:gd name="connsiteX1" fmla="*/ 347871 w 4960549"/>
                <a:gd name="connsiteY1" fmla="*/ 0 h 2918955"/>
                <a:gd name="connsiteX2" fmla="*/ 268143 w 4960549"/>
                <a:gd name="connsiteY2" fmla="*/ 165468 h 2918955"/>
                <a:gd name="connsiteX3" fmla="*/ 199554 w 4960549"/>
                <a:gd name="connsiteY3" fmla="*/ 358938 h 2918955"/>
                <a:gd name="connsiteX4" fmla="*/ 142104 w 4960549"/>
                <a:gd name="connsiteY4" fmla="*/ 762944 h 2918955"/>
                <a:gd name="connsiteX5" fmla="*/ 166339 w 4960549"/>
                <a:gd name="connsiteY5" fmla="*/ 960748 h 2918955"/>
                <a:gd name="connsiteX6" fmla="*/ 237914 w 4960549"/>
                <a:gd name="connsiteY6" fmla="*/ 1145787 h 2918955"/>
                <a:gd name="connsiteX7" fmla="*/ 287868 w 4960549"/>
                <a:gd name="connsiteY7" fmla="*/ 1232913 h 2918955"/>
                <a:gd name="connsiteX8" fmla="*/ 345232 w 4960549"/>
                <a:gd name="connsiteY8" fmla="*/ 1317239 h 2918955"/>
                <a:gd name="connsiteX9" fmla="*/ 477745 w 4960549"/>
                <a:gd name="connsiteY9" fmla="*/ 1480209 h 2918955"/>
                <a:gd name="connsiteX10" fmla="*/ 621156 w 4960549"/>
                <a:gd name="connsiteY10" fmla="*/ 1644414 h 2918955"/>
                <a:gd name="connsiteX11" fmla="*/ 692469 w 4960549"/>
                <a:gd name="connsiteY11" fmla="*/ 1730140 h 2918955"/>
                <a:gd name="connsiteX12" fmla="*/ 726731 w 4960549"/>
                <a:gd name="connsiteY12" fmla="*/ 1772220 h 2918955"/>
                <a:gd name="connsiteX13" fmla="*/ 760295 w 4960549"/>
                <a:gd name="connsiteY13" fmla="*/ 1812489 h 2918955"/>
                <a:gd name="connsiteX14" fmla="*/ 1048685 w 4960549"/>
                <a:gd name="connsiteY14" fmla="*/ 2110101 h 2918955"/>
                <a:gd name="connsiteX15" fmla="*/ 1202035 w 4960549"/>
                <a:gd name="connsiteY15" fmla="*/ 2244002 h 2918955"/>
                <a:gd name="connsiteX16" fmla="*/ 1362620 w 4960549"/>
                <a:gd name="connsiteY16" fmla="*/ 2367443 h 2918955"/>
                <a:gd name="connsiteX17" fmla="*/ 1721364 w 4960549"/>
                <a:gd name="connsiteY17" fmla="*/ 2562694 h 2918955"/>
                <a:gd name="connsiteX18" fmla="*/ 1922052 w 4960549"/>
                <a:gd name="connsiteY18" fmla="*/ 2617868 h 2918955"/>
                <a:gd name="connsiteX19" fmla="*/ 1973488 w 4960549"/>
                <a:gd name="connsiteY19" fmla="*/ 2627586 h 2918955"/>
                <a:gd name="connsiteX20" fmla="*/ 2025360 w 4960549"/>
                <a:gd name="connsiteY20" fmla="*/ 2635738 h 2918955"/>
                <a:gd name="connsiteX21" fmla="*/ 2130063 w 4960549"/>
                <a:gd name="connsiteY21" fmla="*/ 2647432 h 2918955"/>
                <a:gd name="connsiteX22" fmla="*/ 2182719 w 4960549"/>
                <a:gd name="connsiteY22" fmla="*/ 2651220 h 2918955"/>
                <a:gd name="connsiteX23" fmla="*/ 2235551 w 4960549"/>
                <a:gd name="connsiteY23" fmla="*/ 2653855 h 2918955"/>
                <a:gd name="connsiteX24" fmla="*/ 2288556 w 4960549"/>
                <a:gd name="connsiteY24" fmla="*/ 2655008 h 2918955"/>
                <a:gd name="connsiteX25" fmla="*/ 2341648 w 4960549"/>
                <a:gd name="connsiteY25" fmla="*/ 2654761 h 2918955"/>
                <a:gd name="connsiteX26" fmla="*/ 2368238 w 4960549"/>
                <a:gd name="connsiteY26" fmla="*/ 2654514 h 2918955"/>
                <a:gd name="connsiteX27" fmla="*/ 2393869 w 4960549"/>
                <a:gd name="connsiteY27" fmla="*/ 2653443 h 2918955"/>
                <a:gd name="connsiteX28" fmla="*/ 2419413 w 4960549"/>
                <a:gd name="connsiteY28" fmla="*/ 2652208 h 2918955"/>
                <a:gd name="connsiteX29" fmla="*/ 2444869 w 4960549"/>
                <a:gd name="connsiteY29" fmla="*/ 2650232 h 2918955"/>
                <a:gd name="connsiteX30" fmla="*/ 2545823 w 4960549"/>
                <a:gd name="connsiteY30" fmla="*/ 2638456 h 2918955"/>
                <a:gd name="connsiteX31" fmla="*/ 2930373 w 4960549"/>
                <a:gd name="connsiteY31" fmla="*/ 2519213 h 2918955"/>
                <a:gd name="connsiteX32" fmla="*/ 3285631 w 4960549"/>
                <a:gd name="connsiteY32" fmla="*/ 2310210 h 2918955"/>
                <a:gd name="connsiteX33" fmla="*/ 3371764 w 4960549"/>
                <a:gd name="connsiteY33" fmla="*/ 2248778 h 2918955"/>
                <a:gd name="connsiteX34" fmla="*/ 3457898 w 4960549"/>
                <a:gd name="connsiteY34" fmla="*/ 2185286 h 2918955"/>
                <a:gd name="connsiteX35" fmla="*/ 3632344 w 4960549"/>
                <a:gd name="connsiteY35" fmla="*/ 2053527 h 2918955"/>
                <a:gd name="connsiteX36" fmla="*/ 3990915 w 4960549"/>
                <a:gd name="connsiteY36" fmla="*/ 1798490 h 2918955"/>
                <a:gd name="connsiteX37" fmla="*/ 4324988 w 4960549"/>
                <a:gd name="connsiteY37" fmla="*/ 1544854 h 2918955"/>
                <a:gd name="connsiteX38" fmla="*/ 4592107 w 4960549"/>
                <a:gd name="connsiteY38" fmla="*/ 1254159 h 2918955"/>
                <a:gd name="connsiteX39" fmla="*/ 4683123 w 4960549"/>
                <a:gd name="connsiteY39" fmla="*/ 1085179 h 2918955"/>
                <a:gd name="connsiteX40" fmla="*/ 4738568 w 4960549"/>
                <a:gd name="connsiteY40" fmla="*/ 900551 h 2918955"/>
                <a:gd name="connsiteX41" fmla="*/ 4753913 w 4960549"/>
                <a:gd name="connsiteY41" fmla="*/ 803708 h 2918955"/>
                <a:gd name="connsiteX42" fmla="*/ 4756441 w 4960549"/>
                <a:gd name="connsiteY42" fmla="*/ 779167 h 2918955"/>
                <a:gd name="connsiteX43" fmla="*/ 4758358 w 4960549"/>
                <a:gd name="connsiteY43" fmla="*/ 754133 h 2918955"/>
                <a:gd name="connsiteX44" fmla="*/ 4761147 w 4960549"/>
                <a:gd name="connsiteY44" fmla="*/ 702417 h 2918955"/>
                <a:gd name="connsiteX45" fmla="*/ 4756353 w 4960549"/>
                <a:gd name="connsiteY45" fmla="*/ 495638 h 2918955"/>
                <a:gd name="connsiteX46" fmla="*/ 4725578 w 4960549"/>
                <a:gd name="connsiteY46" fmla="*/ 291411 h 2918955"/>
                <a:gd name="connsiteX47" fmla="*/ 4673358 w 4960549"/>
                <a:gd name="connsiteY47" fmla="*/ 92042 h 2918955"/>
                <a:gd name="connsiteX48" fmla="*/ 4644342 w 4960549"/>
                <a:gd name="connsiteY48" fmla="*/ 0 h 2918955"/>
                <a:gd name="connsiteX49" fmla="*/ 4862756 w 4960549"/>
                <a:gd name="connsiteY49" fmla="*/ 0 h 2918955"/>
                <a:gd name="connsiteX50" fmla="*/ 4876138 w 4960549"/>
                <a:gd name="connsiteY50" fmla="*/ 45680 h 2918955"/>
                <a:gd name="connsiteX51" fmla="*/ 4911707 w 4960549"/>
                <a:gd name="connsiteY51" fmla="*/ 263329 h 2918955"/>
                <a:gd name="connsiteX52" fmla="*/ 4934809 w 4960549"/>
                <a:gd name="connsiteY52" fmla="*/ 481145 h 2918955"/>
                <a:gd name="connsiteX53" fmla="*/ 4953205 w 4960549"/>
                <a:gd name="connsiteY53" fmla="*/ 698959 h 2918955"/>
                <a:gd name="connsiteX54" fmla="*/ 4956953 w 4960549"/>
                <a:gd name="connsiteY54" fmla="*/ 753557 h 2918955"/>
                <a:gd name="connsiteX55" fmla="*/ 4958611 w 4960549"/>
                <a:gd name="connsiteY55" fmla="*/ 781638 h 2918955"/>
                <a:gd name="connsiteX56" fmla="*/ 4959831 w 4960549"/>
                <a:gd name="connsiteY56" fmla="*/ 810213 h 2918955"/>
                <a:gd name="connsiteX57" fmla="*/ 4958174 w 4960549"/>
                <a:gd name="connsiteY57" fmla="*/ 925338 h 2918955"/>
                <a:gd name="connsiteX58" fmla="*/ 4834030 w 4960549"/>
                <a:gd name="connsiteY58" fmla="*/ 1377519 h 2918955"/>
                <a:gd name="connsiteX59" fmla="*/ 4558106 w 4960549"/>
                <a:gd name="connsiteY59" fmla="*/ 1761515 h 2918955"/>
                <a:gd name="connsiteX60" fmla="*/ 4389937 w 4960549"/>
                <a:gd name="connsiteY60" fmla="*/ 1921603 h 2918955"/>
                <a:gd name="connsiteX61" fmla="*/ 4214618 w 4960549"/>
                <a:gd name="connsiteY61" fmla="*/ 2067115 h 2918955"/>
                <a:gd name="connsiteX62" fmla="*/ 3858489 w 4960549"/>
                <a:gd name="connsiteY62" fmla="*/ 2329316 h 2918955"/>
                <a:gd name="connsiteX63" fmla="*/ 3768868 w 4960549"/>
                <a:gd name="connsiteY63" fmla="*/ 2393301 h 2918955"/>
                <a:gd name="connsiteX64" fmla="*/ 3676806 w 4960549"/>
                <a:gd name="connsiteY64" fmla="*/ 2457698 h 2918955"/>
                <a:gd name="connsiteX65" fmla="*/ 3582477 w 4960549"/>
                <a:gd name="connsiteY65" fmla="*/ 2521272 h 2918955"/>
                <a:gd name="connsiteX66" fmla="*/ 3485185 w 4960549"/>
                <a:gd name="connsiteY66" fmla="*/ 2583035 h 2918955"/>
                <a:gd name="connsiteX67" fmla="*/ 3280923 w 4960549"/>
                <a:gd name="connsiteY67" fmla="*/ 2698983 h 2918955"/>
                <a:gd name="connsiteX68" fmla="*/ 3061230 w 4960549"/>
                <a:gd name="connsiteY68" fmla="*/ 2797555 h 2918955"/>
                <a:gd name="connsiteX69" fmla="*/ 2583137 w 4960549"/>
                <a:gd name="connsiteY69" fmla="*/ 2910950 h 2918955"/>
                <a:gd name="connsiteX70" fmla="*/ 2460038 w 4960549"/>
                <a:gd name="connsiteY70" fmla="*/ 2918280 h 2918955"/>
                <a:gd name="connsiteX71" fmla="*/ 2429263 w 4960549"/>
                <a:gd name="connsiteY71" fmla="*/ 2918938 h 2918955"/>
                <a:gd name="connsiteX72" fmla="*/ 2398576 w 4960549"/>
                <a:gd name="connsiteY72" fmla="*/ 2918774 h 2918955"/>
                <a:gd name="connsiteX73" fmla="*/ 2367977 w 4960549"/>
                <a:gd name="connsiteY73" fmla="*/ 2918444 h 2918955"/>
                <a:gd name="connsiteX74" fmla="*/ 2338249 w 4960549"/>
                <a:gd name="connsiteY74" fmla="*/ 2917374 h 2918955"/>
                <a:gd name="connsiteX75" fmla="*/ 2100770 w 4960549"/>
                <a:gd name="connsiteY75" fmla="*/ 2899503 h 2918955"/>
                <a:gd name="connsiteX76" fmla="*/ 1864776 w 4960549"/>
                <a:gd name="connsiteY76" fmla="*/ 2860141 h 2918955"/>
                <a:gd name="connsiteX77" fmla="*/ 1632964 w 4960549"/>
                <a:gd name="connsiteY77" fmla="*/ 2798461 h 2918955"/>
                <a:gd name="connsiteX78" fmla="*/ 1189219 w 4960549"/>
                <a:gd name="connsiteY78" fmla="*/ 2613010 h 2918955"/>
                <a:gd name="connsiteX79" fmla="*/ 815305 w 4960549"/>
                <a:gd name="connsiteY79" fmla="*/ 2324292 h 2918955"/>
                <a:gd name="connsiteX80" fmla="*/ 663699 w 4960549"/>
                <a:gd name="connsiteY80" fmla="*/ 2150535 h 2918955"/>
                <a:gd name="connsiteX81" fmla="*/ 531274 w 4960549"/>
                <a:gd name="connsiteY81" fmla="*/ 1966565 h 2918955"/>
                <a:gd name="connsiteX82" fmla="*/ 500325 w 4960549"/>
                <a:gd name="connsiteY82" fmla="*/ 1919709 h 2918955"/>
                <a:gd name="connsiteX83" fmla="*/ 470771 w 4960549"/>
                <a:gd name="connsiteY83" fmla="*/ 1874252 h 2918955"/>
                <a:gd name="connsiteX84" fmla="*/ 412448 w 4960549"/>
                <a:gd name="connsiteY84" fmla="*/ 1786137 h 2918955"/>
                <a:gd name="connsiteX85" fmla="*/ 291616 w 4960549"/>
                <a:gd name="connsiteY85" fmla="*/ 1606122 h 2918955"/>
                <a:gd name="connsiteX86" fmla="*/ 173662 w 4960549"/>
                <a:gd name="connsiteY86" fmla="*/ 1415812 h 2918955"/>
                <a:gd name="connsiteX87" fmla="*/ 120483 w 4960549"/>
                <a:gd name="connsiteY87" fmla="*/ 1314934 h 2918955"/>
                <a:gd name="connsiteX88" fmla="*/ 75324 w 4960549"/>
                <a:gd name="connsiteY88" fmla="*/ 1209361 h 2918955"/>
                <a:gd name="connsiteX89" fmla="*/ 40713 w 4960549"/>
                <a:gd name="connsiteY89" fmla="*/ 1099837 h 2918955"/>
                <a:gd name="connsiteX90" fmla="*/ 27811 w 4960549"/>
                <a:gd name="connsiteY90" fmla="*/ 1044004 h 2918955"/>
                <a:gd name="connsiteX91" fmla="*/ 22144 w 4960549"/>
                <a:gd name="connsiteY91" fmla="*/ 1016004 h 2918955"/>
                <a:gd name="connsiteX92" fmla="*/ 17436 w 4960549"/>
                <a:gd name="connsiteY92" fmla="*/ 987923 h 2918955"/>
                <a:gd name="connsiteX93" fmla="*/ 0 w 4960549"/>
                <a:gd name="connsiteY93" fmla="*/ 762944 h 2918955"/>
                <a:gd name="connsiteX94" fmla="*/ 48385 w 4960549"/>
                <a:gd name="connsiteY94" fmla="*/ 324597 h 2918955"/>
                <a:gd name="connsiteX95" fmla="*/ 108474 w 4960549"/>
                <a:gd name="connsiteY95" fmla="*/ 110839 h 291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4960549" h="2918955">
                  <a:moveTo>
                    <a:pt x="154335" y="0"/>
                  </a:moveTo>
                  <a:lnTo>
                    <a:pt x="347871" y="0"/>
                  </a:lnTo>
                  <a:lnTo>
                    <a:pt x="268143" y="165468"/>
                  </a:lnTo>
                  <a:cubicBezTo>
                    <a:pt x="241575" y="228661"/>
                    <a:pt x="218473" y="293182"/>
                    <a:pt x="199554" y="358938"/>
                  </a:cubicBezTo>
                  <a:cubicBezTo>
                    <a:pt x="161632" y="490121"/>
                    <a:pt x="142016" y="626491"/>
                    <a:pt x="142104" y="762944"/>
                  </a:cubicBezTo>
                  <a:cubicBezTo>
                    <a:pt x="142888" y="829977"/>
                    <a:pt x="149862" y="896516"/>
                    <a:pt x="166339" y="960748"/>
                  </a:cubicBezTo>
                  <a:cubicBezTo>
                    <a:pt x="182555" y="1025063"/>
                    <a:pt x="207750" y="1086579"/>
                    <a:pt x="237914" y="1145787"/>
                  </a:cubicBezTo>
                  <a:cubicBezTo>
                    <a:pt x="253170" y="1175351"/>
                    <a:pt x="270084" y="1204338"/>
                    <a:pt x="287868" y="1232913"/>
                  </a:cubicBezTo>
                  <a:cubicBezTo>
                    <a:pt x="305914" y="1261406"/>
                    <a:pt x="325181" y="1289488"/>
                    <a:pt x="345232" y="1317239"/>
                  </a:cubicBezTo>
                  <a:cubicBezTo>
                    <a:pt x="385858" y="1372578"/>
                    <a:pt x="431017" y="1426270"/>
                    <a:pt x="477745" y="1480209"/>
                  </a:cubicBezTo>
                  <a:cubicBezTo>
                    <a:pt x="524474" y="1534231"/>
                    <a:pt x="573294" y="1588252"/>
                    <a:pt x="621156" y="1644414"/>
                  </a:cubicBezTo>
                  <a:cubicBezTo>
                    <a:pt x="645130" y="1672413"/>
                    <a:pt x="668843" y="1701070"/>
                    <a:pt x="692469" y="1730140"/>
                  </a:cubicBezTo>
                  <a:lnTo>
                    <a:pt x="726731" y="1772220"/>
                  </a:lnTo>
                  <a:cubicBezTo>
                    <a:pt x="737977" y="1785644"/>
                    <a:pt x="748700" y="1799396"/>
                    <a:pt x="760295" y="1812489"/>
                  </a:cubicBezTo>
                  <a:cubicBezTo>
                    <a:pt x="850788" y="1919050"/>
                    <a:pt x="948952" y="2017128"/>
                    <a:pt x="1048685" y="2110101"/>
                  </a:cubicBezTo>
                  <a:cubicBezTo>
                    <a:pt x="1098814" y="2156382"/>
                    <a:pt x="1149814" y="2201097"/>
                    <a:pt x="1202035" y="2244002"/>
                  </a:cubicBezTo>
                  <a:cubicBezTo>
                    <a:pt x="1254256" y="2286906"/>
                    <a:pt x="1307435" y="2328410"/>
                    <a:pt x="1362620" y="2367443"/>
                  </a:cubicBezTo>
                  <a:cubicBezTo>
                    <a:pt x="1472554" y="2445675"/>
                    <a:pt x="1591118" y="2515590"/>
                    <a:pt x="1721364" y="2562694"/>
                  </a:cubicBezTo>
                  <a:cubicBezTo>
                    <a:pt x="1786314" y="2586246"/>
                    <a:pt x="1853617" y="2604280"/>
                    <a:pt x="1922052" y="2617868"/>
                  </a:cubicBezTo>
                  <a:cubicBezTo>
                    <a:pt x="1939227" y="2621080"/>
                    <a:pt x="1956227" y="2624786"/>
                    <a:pt x="1973488" y="2627586"/>
                  </a:cubicBezTo>
                  <a:lnTo>
                    <a:pt x="2025360" y="2635738"/>
                  </a:lnTo>
                  <a:cubicBezTo>
                    <a:pt x="2060145" y="2640103"/>
                    <a:pt x="2094930" y="2644714"/>
                    <a:pt x="2130063" y="2647432"/>
                  </a:cubicBezTo>
                  <a:cubicBezTo>
                    <a:pt x="2147587" y="2648996"/>
                    <a:pt x="2165109" y="2650479"/>
                    <a:pt x="2182719" y="2651220"/>
                  </a:cubicBezTo>
                  <a:cubicBezTo>
                    <a:pt x="2200330" y="2652043"/>
                    <a:pt x="2217853" y="2653361"/>
                    <a:pt x="2235551" y="2653855"/>
                  </a:cubicBezTo>
                  <a:lnTo>
                    <a:pt x="2288556" y="2655008"/>
                  </a:lnTo>
                  <a:cubicBezTo>
                    <a:pt x="2306166" y="2655419"/>
                    <a:pt x="2323951" y="2654843"/>
                    <a:pt x="2341648" y="2654761"/>
                  </a:cubicBezTo>
                  <a:lnTo>
                    <a:pt x="2368238" y="2654514"/>
                  </a:lnTo>
                  <a:cubicBezTo>
                    <a:pt x="2376869" y="2654267"/>
                    <a:pt x="2385325" y="2653773"/>
                    <a:pt x="2393869" y="2653443"/>
                  </a:cubicBezTo>
                  <a:cubicBezTo>
                    <a:pt x="2402412" y="2653031"/>
                    <a:pt x="2410956" y="2652785"/>
                    <a:pt x="2419413" y="2652208"/>
                  </a:cubicBezTo>
                  <a:lnTo>
                    <a:pt x="2444869" y="2650232"/>
                  </a:lnTo>
                  <a:cubicBezTo>
                    <a:pt x="2478782" y="2647679"/>
                    <a:pt x="2512433" y="2643397"/>
                    <a:pt x="2545823" y="2638456"/>
                  </a:cubicBezTo>
                  <a:cubicBezTo>
                    <a:pt x="2679470" y="2617539"/>
                    <a:pt x="2807973" y="2576612"/>
                    <a:pt x="2930373" y="2519213"/>
                  </a:cubicBezTo>
                  <a:cubicBezTo>
                    <a:pt x="3053210" y="2462475"/>
                    <a:pt x="3170117" y="2389842"/>
                    <a:pt x="3285631" y="2310210"/>
                  </a:cubicBezTo>
                  <a:cubicBezTo>
                    <a:pt x="3314487" y="2290364"/>
                    <a:pt x="3343169" y="2269612"/>
                    <a:pt x="3371764" y="2248778"/>
                  </a:cubicBezTo>
                  <a:cubicBezTo>
                    <a:pt x="3400534" y="2227943"/>
                    <a:pt x="3429216" y="2206779"/>
                    <a:pt x="3457898" y="2185286"/>
                  </a:cubicBezTo>
                  <a:lnTo>
                    <a:pt x="3632344" y="2053527"/>
                  </a:lnTo>
                  <a:cubicBezTo>
                    <a:pt x="3752043" y="1963848"/>
                    <a:pt x="3872873" y="1880345"/>
                    <a:pt x="3990915" y="1798490"/>
                  </a:cubicBezTo>
                  <a:cubicBezTo>
                    <a:pt x="4108869" y="1716634"/>
                    <a:pt x="4222377" y="1633955"/>
                    <a:pt x="4324988" y="1544854"/>
                  </a:cubicBezTo>
                  <a:cubicBezTo>
                    <a:pt x="4427599" y="1455916"/>
                    <a:pt x="4520271" y="1361132"/>
                    <a:pt x="4592107" y="1254159"/>
                  </a:cubicBezTo>
                  <a:cubicBezTo>
                    <a:pt x="4628025" y="1200715"/>
                    <a:pt x="4658712" y="1144388"/>
                    <a:pt x="4683123" y="1085179"/>
                  </a:cubicBezTo>
                  <a:cubicBezTo>
                    <a:pt x="4707707" y="1026051"/>
                    <a:pt x="4725405" y="964125"/>
                    <a:pt x="4738568" y="900551"/>
                  </a:cubicBezTo>
                  <a:cubicBezTo>
                    <a:pt x="4745107" y="868764"/>
                    <a:pt x="4750338" y="836400"/>
                    <a:pt x="4753913" y="803708"/>
                  </a:cubicBezTo>
                  <a:cubicBezTo>
                    <a:pt x="4754959" y="795555"/>
                    <a:pt x="4755656" y="787320"/>
                    <a:pt x="4756441" y="779167"/>
                  </a:cubicBezTo>
                  <a:cubicBezTo>
                    <a:pt x="4757137" y="770932"/>
                    <a:pt x="4758010" y="762862"/>
                    <a:pt x="4758358" y="754133"/>
                  </a:cubicBezTo>
                  <a:lnTo>
                    <a:pt x="4761147" y="702417"/>
                  </a:lnTo>
                  <a:cubicBezTo>
                    <a:pt x="4763677" y="633409"/>
                    <a:pt x="4762107" y="564317"/>
                    <a:pt x="4756353" y="495638"/>
                  </a:cubicBezTo>
                  <a:cubicBezTo>
                    <a:pt x="4750774" y="426876"/>
                    <a:pt x="4740051" y="358691"/>
                    <a:pt x="4725578" y="291411"/>
                  </a:cubicBezTo>
                  <a:cubicBezTo>
                    <a:pt x="4710932" y="224131"/>
                    <a:pt x="4692625" y="157758"/>
                    <a:pt x="4673358" y="92042"/>
                  </a:cubicBezTo>
                  <a:lnTo>
                    <a:pt x="4644342" y="0"/>
                  </a:lnTo>
                  <a:lnTo>
                    <a:pt x="4862756" y="0"/>
                  </a:lnTo>
                  <a:lnTo>
                    <a:pt x="4876138" y="45680"/>
                  </a:lnTo>
                  <a:cubicBezTo>
                    <a:pt x="4892005" y="117818"/>
                    <a:pt x="4903077" y="190532"/>
                    <a:pt x="4911707" y="263329"/>
                  </a:cubicBezTo>
                  <a:cubicBezTo>
                    <a:pt x="4920513" y="336044"/>
                    <a:pt x="4927575" y="408677"/>
                    <a:pt x="4934809" y="481145"/>
                  </a:cubicBezTo>
                  <a:cubicBezTo>
                    <a:pt x="4941697" y="553694"/>
                    <a:pt x="4947799" y="626244"/>
                    <a:pt x="4953205" y="698959"/>
                  </a:cubicBezTo>
                  <a:lnTo>
                    <a:pt x="4956953" y="753557"/>
                  </a:lnTo>
                  <a:cubicBezTo>
                    <a:pt x="4957651" y="762533"/>
                    <a:pt x="4958087" y="772168"/>
                    <a:pt x="4958611" y="781638"/>
                  </a:cubicBezTo>
                  <a:cubicBezTo>
                    <a:pt x="4959133" y="791108"/>
                    <a:pt x="4959657" y="800661"/>
                    <a:pt x="4959831" y="810213"/>
                  </a:cubicBezTo>
                  <a:cubicBezTo>
                    <a:pt x="4961139" y="848341"/>
                    <a:pt x="4960703" y="886798"/>
                    <a:pt x="4958174" y="925338"/>
                  </a:cubicBezTo>
                  <a:cubicBezTo>
                    <a:pt x="4948759" y="1079578"/>
                    <a:pt x="4904907" y="1234972"/>
                    <a:pt x="4834030" y="1377519"/>
                  </a:cubicBezTo>
                  <a:cubicBezTo>
                    <a:pt x="4763327" y="1520478"/>
                    <a:pt x="4665861" y="1648779"/>
                    <a:pt x="4558106" y="1761515"/>
                  </a:cubicBezTo>
                  <a:cubicBezTo>
                    <a:pt x="4504229" y="1818090"/>
                    <a:pt x="4447650" y="1871123"/>
                    <a:pt x="4389937" y="1921603"/>
                  </a:cubicBezTo>
                  <a:cubicBezTo>
                    <a:pt x="4332223" y="1972083"/>
                    <a:pt x="4273726" y="2020669"/>
                    <a:pt x="4214618" y="2067115"/>
                  </a:cubicBezTo>
                  <a:cubicBezTo>
                    <a:pt x="4096664" y="2160417"/>
                    <a:pt x="3976094" y="2245484"/>
                    <a:pt x="3858489" y="2329316"/>
                  </a:cubicBezTo>
                  <a:lnTo>
                    <a:pt x="3768868" y="2393301"/>
                  </a:lnTo>
                  <a:cubicBezTo>
                    <a:pt x="3738529" y="2414794"/>
                    <a:pt x="3707929" y="2436452"/>
                    <a:pt x="3676806" y="2457698"/>
                  </a:cubicBezTo>
                  <a:cubicBezTo>
                    <a:pt x="3645770" y="2479027"/>
                    <a:pt x="3614385" y="2500273"/>
                    <a:pt x="3582477" y="2521272"/>
                  </a:cubicBezTo>
                  <a:cubicBezTo>
                    <a:pt x="3550483" y="2542107"/>
                    <a:pt x="3518226" y="2562776"/>
                    <a:pt x="3485185" y="2583035"/>
                  </a:cubicBezTo>
                  <a:cubicBezTo>
                    <a:pt x="3419451" y="2623633"/>
                    <a:pt x="3351625" y="2662996"/>
                    <a:pt x="3280923" y="2698983"/>
                  </a:cubicBezTo>
                  <a:cubicBezTo>
                    <a:pt x="3210307" y="2735134"/>
                    <a:pt x="3137251" y="2768732"/>
                    <a:pt x="3061230" y="2797555"/>
                  </a:cubicBezTo>
                  <a:cubicBezTo>
                    <a:pt x="2909886" y="2856024"/>
                    <a:pt x="2747295" y="2895468"/>
                    <a:pt x="2583137" y="2910950"/>
                  </a:cubicBezTo>
                  <a:cubicBezTo>
                    <a:pt x="2542075" y="2914657"/>
                    <a:pt x="2501013" y="2917456"/>
                    <a:pt x="2460038" y="2918280"/>
                  </a:cubicBezTo>
                  <a:lnTo>
                    <a:pt x="2429263" y="2918938"/>
                  </a:lnTo>
                  <a:cubicBezTo>
                    <a:pt x="2419064" y="2919021"/>
                    <a:pt x="2408777" y="2918774"/>
                    <a:pt x="2398576" y="2918774"/>
                  </a:cubicBezTo>
                  <a:lnTo>
                    <a:pt x="2367977" y="2918444"/>
                  </a:lnTo>
                  <a:lnTo>
                    <a:pt x="2338249" y="2917374"/>
                  </a:lnTo>
                  <a:cubicBezTo>
                    <a:pt x="2259089" y="2914985"/>
                    <a:pt x="2179756" y="2909057"/>
                    <a:pt x="2100770" y="2899503"/>
                  </a:cubicBezTo>
                  <a:cubicBezTo>
                    <a:pt x="2021699" y="2890445"/>
                    <a:pt x="1942801" y="2877434"/>
                    <a:pt x="1864776" y="2860141"/>
                  </a:cubicBezTo>
                  <a:cubicBezTo>
                    <a:pt x="1786836" y="2842683"/>
                    <a:pt x="1709508" y="2822013"/>
                    <a:pt x="1632964" y="2798461"/>
                  </a:cubicBezTo>
                  <a:cubicBezTo>
                    <a:pt x="1480138" y="2750946"/>
                    <a:pt x="1329055" y="2691818"/>
                    <a:pt x="1189219" y="2613010"/>
                  </a:cubicBezTo>
                  <a:cubicBezTo>
                    <a:pt x="1049296" y="2534366"/>
                    <a:pt x="924367" y="2434640"/>
                    <a:pt x="815305" y="2324292"/>
                  </a:cubicBezTo>
                  <a:cubicBezTo>
                    <a:pt x="760469" y="2269200"/>
                    <a:pt x="710603" y="2210567"/>
                    <a:pt x="663699" y="2150535"/>
                  </a:cubicBezTo>
                  <a:cubicBezTo>
                    <a:pt x="617059" y="2090255"/>
                    <a:pt x="572684" y="2029069"/>
                    <a:pt x="531274" y="1966565"/>
                  </a:cubicBezTo>
                  <a:cubicBezTo>
                    <a:pt x="520638" y="1951084"/>
                    <a:pt x="510612" y="1935355"/>
                    <a:pt x="500325" y="1919709"/>
                  </a:cubicBezTo>
                  <a:lnTo>
                    <a:pt x="470771" y="1874252"/>
                  </a:lnTo>
                  <a:cubicBezTo>
                    <a:pt x="451853" y="1844853"/>
                    <a:pt x="432238" y="1815701"/>
                    <a:pt x="412448" y="1786137"/>
                  </a:cubicBezTo>
                  <a:lnTo>
                    <a:pt x="291616" y="1606122"/>
                  </a:lnTo>
                  <a:cubicBezTo>
                    <a:pt x="251078" y="1544771"/>
                    <a:pt x="211062" y="1481609"/>
                    <a:pt x="173662" y="1415812"/>
                  </a:cubicBezTo>
                  <a:cubicBezTo>
                    <a:pt x="155005" y="1382872"/>
                    <a:pt x="136960" y="1349355"/>
                    <a:pt x="120483" y="1314934"/>
                  </a:cubicBezTo>
                  <a:cubicBezTo>
                    <a:pt x="104093" y="1280429"/>
                    <a:pt x="88837" y="1245266"/>
                    <a:pt x="75324" y="1209361"/>
                  </a:cubicBezTo>
                  <a:cubicBezTo>
                    <a:pt x="62072" y="1173375"/>
                    <a:pt x="50303" y="1136893"/>
                    <a:pt x="40713" y="1099837"/>
                  </a:cubicBezTo>
                  <a:cubicBezTo>
                    <a:pt x="36180" y="1081308"/>
                    <a:pt x="31560" y="1062697"/>
                    <a:pt x="27811" y="1044004"/>
                  </a:cubicBezTo>
                  <a:lnTo>
                    <a:pt x="22144" y="1016004"/>
                  </a:lnTo>
                  <a:lnTo>
                    <a:pt x="17436" y="987923"/>
                  </a:lnTo>
                  <a:cubicBezTo>
                    <a:pt x="5144" y="912986"/>
                    <a:pt x="0" y="837636"/>
                    <a:pt x="0" y="762944"/>
                  </a:cubicBezTo>
                  <a:cubicBezTo>
                    <a:pt x="349" y="615951"/>
                    <a:pt x="16652" y="468957"/>
                    <a:pt x="48385" y="324597"/>
                  </a:cubicBezTo>
                  <a:cubicBezTo>
                    <a:pt x="64209" y="252459"/>
                    <a:pt x="84238" y="181021"/>
                    <a:pt x="108474" y="11083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Freeform: Shape 1045">
              <a:extLst>
                <a:ext uri="{FF2B5EF4-FFF2-40B4-BE49-F238E27FC236}">
                  <a16:creationId xmlns:a16="http://schemas.microsoft.com/office/drawing/2014/main" id="{436F5721-88D0-4683-BB23-289611A4A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86973" y="0"/>
              <a:ext cx="4934374" cy="2888360"/>
            </a:xfrm>
            <a:custGeom>
              <a:avLst/>
              <a:gdLst>
                <a:gd name="connsiteX0" fmla="*/ 179816 w 4934374"/>
                <a:gd name="connsiteY0" fmla="*/ 0 h 2888360"/>
                <a:gd name="connsiteX1" fmla="*/ 666325 w 4934374"/>
                <a:gd name="connsiteY1" fmla="*/ 0 h 2888360"/>
                <a:gd name="connsiteX2" fmla="*/ 626038 w 4934374"/>
                <a:gd name="connsiteY2" fmla="*/ 65170 h 2888360"/>
                <a:gd name="connsiteX3" fmla="*/ 435986 w 4934374"/>
                <a:gd name="connsiteY3" fmla="*/ 779635 h 2888360"/>
                <a:gd name="connsiteX4" fmla="*/ 750530 w 4934374"/>
                <a:gd name="connsiteY4" fmla="*/ 1443043 h 2888360"/>
                <a:gd name="connsiteX5" fmla="*/ 909024 w 4934374"/>
                <a:gd name="connsiteY5" fmla="*/ 1653610 h 2888360"/>
                <a:gd name="connsiteX6" fmla="*/ 2396223 w 4934374"/>
                <a:gd name="connsiteY6" fmla="*/ 2476694 h 2888360"/>
                <a:gd name="connsiteX7" fmla="*/ 3525201 w 4934374"/>
                <a:gd name="connsiteY7" fmla="*/ 1970327 h 2888360"/>
                <a:gd name="connsiteX8" fmla="*/ 3662596 w 4934374"/>
                <a:gd name="connsiteY8" fmla="*/ 1869778 h 2888360"/>
                <a:gd name="connsiteX9" fmla="*/ 4287500 w 4934374"/>
                <a:gd name="connsiteY9" fmla="*/ 1344141 h 2888360"/>
                <a:gd name="connsiteX10" fmla="*/ 4498563 w 4934374"/>
                <a:gd name="connsiteY10" fmla="*/ 779635 h 2888360"/>
                <a:gd name="connsiteX11" fmla="*/ 4376239 w 4934374"/>
                <a:gd name="connsiteY11" fmla="*/ 16511 h 2888360"/>
                <a:gd name="connsiteX12" fmla="*/ 4369703 w 4934374"/>
                <a:gd name="connsiteY12" fmla="*/ 0 h 2888360"/>
                <a:gd name="connsiteX13" fmla="*/ 4823642 w 4934374"/>
                <a:gd name="connsiteY13" fmla="*/ 0 h 2888360"/>
                <a:gd name="connsiteX14" fmla="*/ 4850554 w 4934374"/>
                <a:gd name="connsiteY14" fmla="*/ 89409 h 2888360"/>
                <a:gd name="connsiteX15" fmla="*/ 4934374 w 4934374"/>
                <a:gd name="connsiteY15" fmla="*/ 779553 h 2888360"/>
                <a:gd name="connsiteX16" fmla="*/ 3793540 w 4934374"/>
                <a:gd name="connsiteY16" fmla="*/ 2294701 h 2888360"/>
                <a:gd name="connsiteX17" fmla="*/ 2396135 w 4934374"/>
                <a:gd name="connsiteY17" fmla="*/ 2888360 h 2888360"/>
                <a:gd name="connsiteX18" fmla="*/ 548273 w 4934374"/>
                <a:gd name="connsiteY18" fmla="*/ 1884684 h 2888360"/>
                <a:gd name="connsiteX19" fmla="*/ 0 w 4934374"/>
                <a:gd name="connsiteY19" fmla="*/ 779553 h 2888360"/>
                <a:gd name="connsiteX20" fmla="*/ 137335 w 4934374"/>
                <a:gd name="connsiteY20" fmla="*/ 89409 h 2888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4374" h="2888360">
                  <a:moveTo>
                    <a:pt x="179816" y="0"/>
                  </a:moveTo>
                  <a:lnTo>
                    <a:pt x="666325" y="0"/>
                  </a:lnTo>
                  <a:lnTo>
                    <a:pt x="626038" y="65170"/>
                  </a:lnTo>
                  <a:cubicBezTo>
                    <a:pt x="499976" y="295913"/>
                    <a:pt x="435986" y="536292"/>
                    <a:pt x="435986" y="779635"/>
                  </a:cubicBezTo>
                  <a:cubicBezTo>
                    <a:pt x="435986" y="1024707"/>
                    <a:pt x="538074" y="1167830"/>
                    <a:pt x="750530" y="1443043"/>
                  </a:cubicBezTo>
                  <a:cubicBezTo>
                    <a:pt x="801792" y="1509416"/>
                    <a:pt x="854797" y="1578096"/>
                    <a:pt x="909024" y="1653610"/>
                  </a:cubicBezTo>
                  <a:cubicBezTo>
                    <a:pt x="1323389" y="2230552"/>
                    <a:pt x="1768180" y="2476694"/>
                    <a:pt x="2396223" y="2476694"/>
                  </a:cubicBezTo>
                  <a:cubicBezTo>
                    <a:pt x="2808409" y="2476694"/>
                    <a:pt x="3110835" y="2276173"/>
                    <a:pt x="3525201" y="1970327"/>
                  </a:cubicBezTo>
                  <a:cubicBezTo>
                    <a:pt x="3571493" y="1936152"/>
                    <a:pt x="3617786" y="1902388"/>
                    <a:pt x="3662596" y="1869778"/>
                  </a:cubicBezTo>
                  <a:cubicBezTo>
                    <a:pt x="3905479" y="1692809"/>
                    <a:pt x="4134849" y="1525640"/>
                    <a:pt x="4287500" y="1344141"/>
                  </a:cubicBezTo>
                  <a:cubicBezTo>
                    <a:pt x="4433439" y="1170630"/>
                    <a:pt x="4498563" y="996543"/>
                    <a:pt x="4498563" y="779635"/>
                  </a:cubicBezTo>
                  <a:cubicBezTo>
                    <a:pt x="4498563" y="507799"/>
                    <a:pt x="4456499" y="249674"/>
                    <a:pt x="4376239" y="16511"/>
                  </a:cubicBezTo>
                  <a:lnTo>
                    <a:pt x="4369703" y="0"/>
                  </a:lnTo>
                  <a:lnTo>
                    <a:pt x="4823642" y="0"/>
                  </a:lnTo>
                  <a:lnTo>
                    <a:pt x="4850554" y="89409"/>
                  </a:lnTo>
                  <a:cubicBezTo>
                    <a:pt x="4905864" y="307423"/>
                    <a:pt x="4934374" y="539220"/>
                    <a:pt x="4934374" y="779553"/>
                  </a:cubicBezTo>
                  <a:cubicBezTo>
                    <a:pt x="4934374" y="1521110"/>
                    <a:pt x="4369101" y="1869861"/>
                    <a:pt x="3793540" y="2294701"/>
                  </a:cubicBezTo>
                  <a:cubicBezTo>
                    <a:pt x="3374293" y="2604171"/>
                    <a:pt x="2970389" y="2888360"/>
                    <a:pt x="2396135" y="2888360"/>
                  </a:cubicBezTo>
                  <a:cubicBezTo>
                    <a:pt x="1544564" y="2888360"/>
                    <a:pt x="991670" y="2502058"/>
                    <a:pt x="548273" y="1884684"/>
                  </a:cubicBezTo>
                  <a:cubicBezTo>
                    <a:pt x="282201" y="1514275"/>
                    <a:pt x="0" y="1260227"/>
                    <a:pt x="0" y="779553"/>
                  </a:cubicBezTo>
                  <a:cubicBezTo>
                    <a:pt x="0" y="539220"/>
                    <a:pt x="48876" y="307423"/>
                    <a:pt x="137335" y="8940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Freeform: Shape 1046">
              <a:extLst>
                <a:ext uri="{FF2B5EF4-FFF2-40B4-BE49-F238E27FC236}">
                  <a16:creationId xmlns:a16="http://schemas.microsoft.com/office/drawing/2014/main" id="{0DC43E93-F81B-4DAE-9F0A-DF9299A8C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86973" y="0"/>
              <a:ext cx="4934374" cy="2888360"/>
            </a:xfrm>
            <a:custGeom>
              <a:avLst/>
              <a:gdLst>
                <a:gd name="connsiteX0" fmla="*/ 179816 w 4934374"/>
                <a:gd name="connsiteY0" fmla="*/ 0 h 2888360"/>
                <a:gd name="connsiteX1" fmla="*/ 767292 w 4934374"/>
                <a:gd name="connsiteY1" fmla="*/ 0 h 2888360"/>
                <a:gd name="connsiteX2" fmla="*/ 703453 w 4934374"/>
                <a:gd name="connsiteY2" fmla="*/ 102886 h 2888360"/>
                <a:gd name="connsiteX3" fmla="*/ 523079 w 4934374"/>
                <a:gd name="connsiteY3" fmla="*/ 779635 h 2888360"/>
                <a:gd name="connsiteX4" fmla="*/ 820885 w 4934374"/>
                <a:gd name="connsiteY4" fmla="*/ 1394539 h 2888360"/>
                <a:gd name="connsiteX5" fmla="*/ 981122 w 4934374"/>
                <a:gd name="connsiteY5" fmla="*/ 1607412 h 2888360"/>
                <a:gd name="connsiteX6" fmla="*/ 1592426 w 4934374"/>
                <a:gd name="connsiteY6" fmla="*/ 2196871 h 2888360"/>
                <a:gd name="connsiteX7" fmla="*/ 2396135 w 4934374"/>
                <a:gd name="connsiteY7" fmla="*/ 2394345 h 2888360"/>
                <a:gd name="connsiteX8" fmla="*/ 2913111 w 4934374"/>
                <a:gd name="connsiteY8" fmla="*/ 2268597 h 2888360"/>
                <a:gd name="connsiteX9" fmla="*/ 3471411 w 4934374"/>
                <a:gd name="connsiteY9" fmla="*/ 1905518 h 2888360"/>
                <a:gd name="connsiteX10" fmla="*/ 3609242 w 4934374"/>
                <a:gd name="connsiteY10" fmla="*/ 1804640 h 2888360"/>
                <a:gd name="connsiteX11" fmla="*/ 4219151 w 4934374"/>
                <a:gd name="connsiteY11" fmla="*/ 1292919 h 2888360"/>
                <a:gd name="connsiteX12" fmla="*/ 4411295 w 4934374"/>
                <a:gd name="connsiteY12" fmla="*/ 779635 h 2888360"/>
                <a:gd name="connsiteX13" fmla="*/ 4294235 w 4934374"/>
                <a:gd name="connsiteY13" fmla="*/ 44685 h 2888360"/>
                <a:gd name="connsiteX14" fmla="*/ 4276624 w 4934374"/>
                <a:gd name="connsiteY14" fmla="*/ 0 h 2888360"/>
                <a:gd name="connsiteX15" fmla="*/ 4823642 w 4934374"/>
                <a:gd name="connsiteY15" fmla="*/ 0 h 2888360"/>
                <a:gd name="connsiteX16" fmla="*/ 4850554 w 4934374"/>
                <a:gd name="connsiteY16" fmla="*/ 89409 h 2888360"/>
                <a:gd name="connsiteX17" fmla="*/ 4934374 w 4934374"/>
                <a:gd name="connsiteY17" fmla="*/ 779553 h 2888360"/>
                <a:gd name="connsiteX18" fmla="*/ 3793540 w 4934374"/>
                <a:gd name="connsiteY18" fmla="*/ 2294701 h 2888360"/>
                <a:gd name="connsiteX19" fmla="*/ 2396135 w 4934374"/>
                <a:gd name="connsiteY19" fmla="*/ 2888360 h 2888360"/>
                <a:gd name="connsiteX20" fmla="*/ 548273 w 4934374"/>
                <a:gd name="connsiteY20" fmla="*/ 1884684 h 2888360"/>
                <a:gd name="connsiteX21" fmla="*/ 0 w 4934374"/>
                <a:gd name="connsiteY21" fmla="*/ 779553 h 2888360"/>
                <a:gd name="connsiteX22" fmla="*/ 137335 w 4934374"/>
                <a:gd name="connsiteY22" fmla="*/ 89409 h 2888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34374" h="2888360">
                  <a:moveTo>
                    <a:pt x="179816" y="0"/>
                  </a:moveTo>
                  <a:lnTo>
                    <a:pt x="767292" y="0"/>
                  </a:lnTo>
                  <a:lnTo>
                    <a:pt x="703453" y="102886"/>
                  </a:lnTo>
                  <a:cubicBezTo>
                    <a:pt x="583756" y="321853"/>
                    <a:pt x="523079" y="549550"/>
                    <a:pt x="523079" y="779635"/>
                  </a:cubicBezTo>
                  <a:cubicBezTo>
                    <a:pt x="523079" y="999508"/>
                    <a:pt x="614356" y="1127068"/>
                    <a:pt x="820885" y="1394539"/>
                  </a:cubicBezTo>
                  <a:cubicBezTo>
                    <a:pt x="872582" y="1461489"/>
                    <a:pt x="926023" y="1530745"/>
                    <a:pt x="981122" y="1607412"/>
                  </a:cubicBezTo>
                  <a:cubicBezTo>
                    <a:pt x="1175968" y="1878671"/>
                    <a:pt x="1375871" y="2071535"/>
                    <a:pt x="1592426" y="2196871"/>
                  </a:cubicBezTo>
                  <a:cubicBezTo>
                    <a:pt x="1821970" y="2329783"/>
                    <a:pt x="2084904" y="2394345"/>
                    <a:pt x="2396135" y="2394345"/>
                  </a:cubicBezTo>
                  <a:cubicBezTo>
                    <a:pt x="2572762" y="2394345"/>
                    <a:pt x="2737009" y="2354405"/>
                    <a:pt x="2913111" y="2268597"/>
                  </a:cubicBezTo>
                  <a:cubicBezTo>
                    <a:pt x="3093922" y="2180483"/>
                    <a:pt x="3272903" y="2052018"/>
                    <a:pt x="3471411" y="1905518"/>
                  </a:cubicBezTo>
                  <a:cubicBezTo>
                    <a:pt x="3517964" y="1871178"/>
                    <a:pt x="3564344" y="1837332"/>
                    <a:pt x="3609242" y="1804640"/>
                  </a:cubicBezTo>
                  <a:cubicBezTo>
                    <a:pt x="3847765" y="1630800"/>
                    <a:pt x="4073038" y="1466594"/>
                    <a:pt x="4219151" y="1292919"/>
                  </a:cubicBezTo>
                  <a:cubicBezTo>
                    <a:pt x="4353843" y="1132832"/>
                    <a:pt x="4411295" y="979332"/>
                    <a:pt x="4411295" y="779635"/>
                  </a:cubicBezTo>
                  <a:cubicBezTo>
                    <a:pt x="4411295" y="517475"/>
                    <a:pt x="4371040" y="268882"/>
                    <a:pt x="4294235" y="44685"/>
                  </a:cubicBezTo>
                  <a:lnTo>
                    <a:pt x="4276624" y="0"/>
                  </a:lnTo>
                  <a:lnTo>
                    <a:pt x="4823642" y="0"/>
                  </a:lnTo>
                  <a:lnTo>
                    <a:pt x="4850554" y="89409"/>
                  </a:lnTo>
                  <a:cubicBezTo>
                    <a:pt x="4905864" y="307423"/>
                    <a:pt x="4934374" y="539220"/>
                    <a:pt x="4934374" y="779553"/>
                  </a:cubicBezTo>
                  <a:cubicBezTo>
                    <a:pt x="4934374" y="1521110"/>
                    <a:pt x="4369101" y="1869861"/>
                    <a:pt x="3793540" y="2294701"/>
                  </a:cubicBezTo>
                  <a:cubicBezTo>
                    <a:pt x="3374293" y="2604171"/>
                    <a:pt x="2970389" y="2888360"/>
                    <a:pt x="2396135" y="2888360"/>
                  </a:cubicBezTo>
                  <a:cubicBezTo>
                    <a:pt x="1544564" y="2888360"/>
                    <a:pt x="991670" y="2502058"/>
                    <a:pt x="548273" y="1884684"/>
                  </a:cubicBezTo>
                  <a:cubicBezTo>
                    <a:pt x="282201" y="1514275"/>
                    <a:pt x="0" y="1260227"/>
                    <a:pt x="0" y="779553"/>
                  </a:cubicBezTo>
                  <a:cubicBezTo>
                    <a:pt x="0" y="539220"/>
                    <a:pt x="48876" y="307423"/>
                    <a:pt x="137335" y="8940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Freeform: Shape 1047">
              <a:extLst>
                <a:ext uri="{FF2B5EF4-FFF2-40B4-BE49-F238E27FC236}">
                  <a16:creationId xmlns:a16="http://schemas.microsoft.com/office/drawing/2014/main" id="{A2EECE7B-E861-4242-BD71-ADD8F2DD3E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7711" y="0"/>
              <a:ext cx="5069918" cy="3133064"/>
            </a:xfrm>
            <a:custGeom>
              <a:avLst/>
              <a:gdLst>
                <a:gd name="connsiteX0" fmla="*/ 153448 w 5069918"/>
                <a:gd name="connsiteY0" fmla="*/ 0 h 3133064"/>
                <a:gd name="connsiteX1" fmla="*/ 215434 w 5069918"/>
                <a:gd name="connsiteY1" fmla="*/ 0 h 3133064"/>
                <a:gd name="connsiteX2" fmla="*/ 215073 w 5069918"/>
                <a:gd name="connsiteY2" fmla="*/ 727 h 3133064"/>
                <a:gd name="connsiteX3" fmla="*/ 202868 w 5069918"/>
                <a:gd name="connsiteY3" fmla="*/ 26255 h 3133064"/>
                <a:gd name="connsiteX4" fmla="*/ 191273 w 5069918"/>
                <a:gd name="connsiteY4" fmla="*/ 52030 h 3133064"/>
                <a:gd name="connsiteX5" fmla="*/ 169129 w 5069918"/>
                <a:gd name="connsiteY5" fmla="*/ 103993 h 3133064"/>
                <a:gd name="connsiteX6" fmla="*/ 148381 w 5069918"/>
                <a:gd name="connsiteY6" fmla="*/ 156532 h 3133064"/>
                <a:gd name="connsiteX7" fmla="*/ 80903 w 5069918"/>
                <a:gd name="connsiteY7" fmla="*/ 371711 h 3133064"/>
                <a:gd name="connsiteX8" fmla="*/ 26154 w 5069918"/>
                <a:gd name="connsiteY8" fmla="*/ 817551 h 3133064"/>
                <a:gd name="connsiteX9" fmla="*/ 49169 w 5069918"/>
                <a:gd name="connsiteY9" fmla="*/ 1040143 h 3133064"/>
                <a:gd name="connsiteX10" fmla="*/ 119437 w 5069918"/>
                <a:gd name="connsiteY10" fmla="*/ 1253016 h 3133064"/>
                <a:gd name="connsiteX11" fmla="*/ 143672 w 5069918"/>
                <a:gd name="connsiteY11" fmla="*/ 1303908 h 3133064"/>
                <a:gd name="connsiteX12" fmla="*/ 170611 w 5069918"/>
                <a:gd name="connsiteY12" fmla="*/ 1353648 h 3133064"/>
                <a:gd name="connsiteX13" fmla="*/ 230330 w 5069918"/>
                <a:gd name="connsiteY13" fmla="*/ 1450079 h 3133064"/>
                <a:gd name="connsiteX14" fmla="*/ 279545 w 5069918"/>
                <a:gd name="connsiteY14" fmla="*/ 1519627 h 3133064"/>
                <a:gd name="connsiteX15" fmla="*/ 228347 w 5069918"/>
                <a:gd name="connsiteY15" fmla="*/ 1437024 h 3133064"/>
                <a:gd name="connsiteX16" fmla="*/ 175168 w 5069918"/>
                <a:gd name="connsiteY16" fmla="*/ 1336146 h 3133064"/>
                <a:gd name="connsiteX17" fmla="*/ 130009 w 5069918"/>
                <a:gd name="connsiteY17" fmla="*/ 1230573 h 3133064"/>
                <a:gd name="connsiteX18" fmla="*/ 95398 w 5069918"/>
                <a:gd name="connsiteY18" fmla="*/ 1121049 h 3133064"/>
                <a:gd name="connsiteX19" fmla="*/ 82496 w 5069918"/>
                <a:gd name="connsiteY19" fmla="*/ 1065216 h 3133064"/>
                <a:gd name="connsiteX20" fmla="*/ 76829 w 5069918"/>
                <a:gd name="connsiteY20" fmla="*/ 1037216 h 3133064"/>
                <a:gd name="connsiteX21" fmla="*/ 72121 w 5069918"/>
                <a:gd name="connsiteY21" fmla="*/ 1009135 h 3133064"/>
                <a:gd name="connsiteX22" fmla="*/ 54685 w 5069918"/>
                <a:gd name="connsiteY22" fmla="*/ 784156 h 3133064"/>
                <a:gd name="connsiteX23" fmla="*/ 103070 w 5069918"/>
                <a:gd name="connsiteY23" fmla="*/ 345810 h 3133064"/>
                <a:gd name="connsiteX24" fmla="*/ 163159 w 5069918"/>
                <a:gd name="connsiteY24" fmla="*/ 132051 h 3133064"/>
                <a:gd name="connsiteX25" fmla="*/ 217797 w 5069918"/>
                <a:gd name="connsiteY25" fmla="*/ 0 h 3133064"/>
                <a:gd name="connsiteX26" fmla="*/ 848227 w 5069918"/>
                <a:gd name="connsiteY26" fmla="*/ 0 h 3133064"/>
                <a:gd name="connsiteX27" fmla="*/ 771226 w 5069918"/>
                <a:gd name="connsiteY27" fmla="*/ 124098 h 3133064"/>
                <a:gd name="connsiteX28" fmla="*/ 590852 w 5069918"/>
                <a:gd name="connsiteY28" fmla="*/ 800847 h 3133064"/>
                <a:gd name="connsiteX29" fmla="*/ 888658 w 5069918"/>
                <a:gd name="connsiteY29" fmla="*/ 1415751 h 3133064"/>
                <a:gd name="connsiteX30" fmla="*/ 1048895 w 5069918"/>
                <a:gd name="connsiteY30" fmla="*/ 1628624 h 3133064"/>
                <a:gd name="connsiteX31" fmla="*/ 1660199 w 5069918"/>
                <a:gd name="connsiteY31" fmla="*/ 2218083 h 3133064"/>
                <a:gd name="connsiteX32" fmla="*/ 2463908 w 5069918"/>
                <a:gd name="connsiteY32" fmla="*/ 2415557 h 3133064"/>
                <a:gd name="connsiteX33" fmla="*/ 2980884 w 5069918"/>
                <a:gd name="connsiteY33" fmla="*/ 2289809 h 3133064"/>
                <a:gd name="connsiteX34" fmla="*/ 3539184 w 5069918"/>
                <a:gd name="connsiteY34" fmla="*/ 1926730 h 3133064"/>
                <a:gd name="connsiteX35" fmla="*/ 3677015 w 5069918"/>
                <a:gd name="connsiteY35" fmla="*/ 1825852 h 3133064"/>
                <a:gd name="connsiteX36" fmla="*/ 4286924 w 5069918"/>
                <a:gd name="connsiteY36" fmla="*/ 1314131 h 3133064"/>
                <a:gd name="connsiteX37" fmla="*/ 4479068 w 5069918"/>
                <a:gd name="connsiteY37" fmla="*/ 800847 h 3133064"/>
                <a:gd name="connsiteX38" fmla="*/ 4362007 w 5069918"/>
                <a:gd name="connsiteY38" fmla="*/ 65898 h 3133064"/>
                <a:gd name="connsiteX39" fmla="*/ 4336037 w 5069918"/>
                <a:gd name="connsiteY39" fmla="*/ 0 h 3133064"/>
                <a:gd name="connsiteX40" fmla="*/ 4913604 w 5069918"/>
                <a:gd name="connsiteY40" fmla="*/ 0 h 3133064"/>
                <a:gd name="connsiteX41" fmla="*/ 4930823 w 5069918"/>
                <a:gd name="connsiteY41" fmla="*/ 66892 h 3133064"/>
                <a:gd name="connsiteX42" fmla="*/ 4940407 w 5069918"/>
                <a:gd name="connsiteY42" fmla="*/ 125535 h 3133064"/>
                <a:gd name="connsiteX43" fmla="*/ 4982006 w 5069918"/>
                <a:gd name="connsiteY43" fmla="*/ 278378 h 3133064"/>
                <a:gd name="connsiteX44" fmla="*/ 5027482 w 5069918"/>
                <a:gd name="connsiteY44" fmla="*/ 504952 h 3133064"/>
                <a:gd name="connsiteX45" fmla="*/ 5058082 w 5069918"/>
                <a:gd name="connsiteY45" fmla="*/ 734049 h 3133064"/>
                <a:gd name="connsiteX46" fmla="*/ 5063486 w 5069918"/>
                <a:gd name="connsiteY46" fmla="*/ 791612 h 3133064"/>
                <a:gd name="connsiteX47" fmla="*/ 5067846 w 5069918"/>
                <a:gd name="connsiteY47" fmla="*/ 850245 h 3133064"/>
                <a:gd name="connsiteX48" fmla="*/ 5069414 w 5069918"/>
                <a:gd name="connsiteY48" fmla="*/ 969733 h 3133064"/>
                <a:gd name="connsiteX49" fmla="*/ 5040732 w 5069918"/>
                <a:gd name="connsiteY49" fmla="*/ 1209783 h 3133064"/>
                <a:gd name="connsiteX50" fmla="*/ 4964102 w 5069918"/>
                <a:gd name="connsiteY50" fmla="*/ 1442832 h 3133064"/>
                <a:gd name="connsiteX51" fmla="*/ 4689486 w 5069918"/>
                <a:gd name="connsiteY51" fmla="*/ 1849969 h 3133064"/>
                <a:gd name="connsiteX52" fmla="*/ 4333792 w 5069918"/>
                <a:gd name="connsiteY52" fmla="*/ 2176567 h 3133064"/>
                <a:gd name="connsiteX53" fmla="*/ 3965196 w 5069918"/>
                <a:gd name="connsiteY53" fmla="*/ 2468002 h 3133064"/>
                <a:gd name="connsiteX54" fmla="*/ 3873745 w 5069918"/>
                <a:gd name="connsiteY54" fmla="*/ 2541128 h 3133064"/>
                <a:gd name="connsiteX55" fmla="*/ 3779416 w 5069918"/>
                <a:gd name="connsiteY55" fmla="*/ 2614666 h 3133064"/>
                <a:gd name="connsiteX56" fmla="*/ 3582739 w 5069918"/>
                <a:gd name="connsiteY56" fmla="*/ 2756555 h 3133064"/>
                <a:gd name="connsiteX57" fmla="*/ 3371851 w 5069918"/>
                <a:gd name="connsiteY57" fmla="*/ 2886338 h 3133064"/>
                <a:gd name="connsiteX58" fmla="*/ 3143614 w 5069918"/>
                <a:gd name="connsiteY58" fmla="*/ 2995780 h 3133064"/>
                <a:gd name="connsiteX59" fmla="*/ 2643552 w 5069918"/>
                <a:gd name="connsiteY59" fmla="*/ 3122516 h 3133064"/>
                <a:gd name="connsiteX60" fmla="*/ 2514264 w 5069918"/>
                <a:gd name="connsiteY60" fmla="*/ 3131657 h 3133064"/>
                <a:gd name="connsiteX61" fmla="*/ 2481920 w 5069918"/>
                <a:gd name="connsiteY61" fmla="*/ 3132810 h 3133064"/>
                <a:gd name="connsiteX62" fmla="*/ 2449664 w 5069918"/>
                <a:gd name="connsiteY62" fmla="*/ 3132975 h 3133064"/>
                <a:gd name="connsiteX63" fmla="*/ 2386284 w 5069918"/>
                <a:gd name="connsiteY63" fmla="*/ 3132234 h 3133064"/>
                <a:gd name="connsiteX64" fmla="*/ 2260658 w 5069918"/>
                <a:gd name="connsiteY64" fmla="*/ 3127292 h 3133064"/>
                <a:gd name="connsiteX65" fmla="*/ 2134945 w 5069918"/>
                <a:gd name="connsiteY65" fmla="*/ 3115928 h 3133064"/>
                <a:gd name="connsiteX66" fmla="*/ 1884564 w 5069918"/>
                <a:gd name="connsiteY66" fmla="*/ 3075412 h 3133064"/>
                <a:gd name="connsiteX67" fmla="*/ 1639764 w 5069918"/>
                <a:gd name="connsiteY67" fmla="*/ 3005498 h 3133064"/>
                <a:gd name="connsiteX68" fmla="*/ 1407081 w 5069918"/>
                <a:gd name="connsiteY68" fmla="*/ 2904125 h 3133064"/>
                <a:gd name="connsiteX69" fmla="*/ 1193491 w 5069918"/>
                <a:gd name="connsiteY69" fmla="*/ 2772201 h 3133064"/>
                <a:gd name="connsiteX70" fmla="*/ 836141 w 5069918"/>
                <a:gd name="connsiteY70" fmla="*/ 2439839 h 3133064"/>
                <a:gd name="connsiteX71" fmla="*/ 690812 w 5069918"/>
                <a:gd name="connsiteY71" fmla="*/ 2251422 h 3133064"/>
                <a:gd name="connsiteX72" fmla="*/ 562397 w 5069918"/>
                <a:gd name="connsiteY72" fmla="*/ 2054937 h 3133064"/>
                <a:gd name="connsiteX73" fmla="*/ 502504 w 5069918"/>
                <a:gd name="connsiteY73" fmla="*/ 1957435 h 3133064"/>
                <a:gd name="connsiteX74" fmla="*/ 440258 w 5069918"/>
                <a:gd name="connsiteY74" fmla="*/ 1861580 h 3133064"/>
                <a:gd name="connsiteX75" fmla="*/ 310360 w 5069918"/>
                <a:gd name="connsiteY75" fmla="*/ 1670693 h 3133064"/>
                <a:gd name="connsiteX76" fmla="*/ 246806 w 5069918"/>
                <a:gd name="connsiteY76" fmla="*/ 1573603 h 3133064"/>
                <a:gd name="connsiteX77" fmla="*/ 186303 w 5069918"/>
                <a:gd name="connsiteY77" fmla="*/ 1474372 h 3133064"/>
                <a:gd name="connsiteX78" fmla="*/ 84390 w 5069918"/>
                <a:gd name="connsiteY78" fmla="*/ 1266192 h 3133064"/>
                <a:gd name="connsiteX79" fmla="*/ 20139 w 5069918"/>
                <a:gd name="connsiteY79" fmla="*/ 1045249 h 3133064"/>
                <a:gd name="connsiteX80" fmla="*/ 0 w 5069918"/>
                <a:gd name="connsiteY80" fmla="*/ 817551 h 3133064"/>
                <a:gd name="connsiteX81" fmla="*/ 102773 w 5069918"/>
                <a:gd name="connsiteY81" fmla="*/ 142588 h 313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069918" h="3133064">
                  <a:moveTo>
                    <a:pt x="153448" y="0"/>
                  </a:moveTo>
                  <a:lnTo>
                    <a:pt x="215434" y="0"/>
                  </a:lnTo>
                  <a:lnTo>
                    <a:pt x="215073" y="727"/>
                  </a:lnTo>
                  <a:lnTo>
                    <a:pt x="202868" y="26255"/>
                  </a:lnTo>
                  <a:lnTo>
                    <a:pt x="191273" y="52030"/>
                  </a:lnTo>
                  <a:cubicBezTo>
                    <a:pt x="183688" y="69241"/>
                    <a:pt x="176016" y="86452"/>
                    <a:pt x="169129" y="103993"/>
                  </a:cubicBezTo>
                  <a:cubicBezTo>
                    <a:pt x="162242" y="121533"/>
                    <a:pt x="154658" y="138827"/>
                    <a:pt x="148381" y="156532"/>
                  </a:cubicBezTo>
                  <a:cubicBezTo>
                    <a:pt x="121529" y="226858"/>
                    <a:pt x="98775" y="298667"/>
                    <a:pt x="80903" y="371711"/>
                  </a:cubicBezTo>
                  <a:cubicBezTo>
                    <a:pt x="44636" y="517470"/>
                    <a:pt x="26067" y="667511"/>
                    <a:pt x="26154" y="817551"/>
                  </a:cubicBezTo>
                  <a:cubicBezTo>
                    <a:pt x="26589" y="892326"/>
                    <a:pt x="34000" y="966934"/>
                    <a:pt x="49169" y="1040143"/>
                  </a:cubicBezTo>
                  <a:cubicBezTo>
                    <a:pt x="65123" y="1113187"/>
                    <a:pt x="88226" y="1184666"/>
                    <a:pt x="119437" y="1253016"/>
                  </a:cubicBezTo>
                  <a:cubicBezTo>
                    <a:pt x="126847" y="1270228"/>
                    <a:pt x="135478" y="1287027"/>
                    <a:pt x="143672" y="1303908"/>
                  </a:cubicBezTo>
                  <a:cubicBezTo>
                    <a:pt x="152565" y="1320543"/>
                    <a:pt x="161021" y="1337342"/>
                    <a:pt x="170611" y="1353648"/>
                  </a:cubicBezTo>
                  <a:cubicBezTo>
                    <a:pt x="188919" y="1386587"/>
                    <a:pt x="209319" y="1418539"/>
                    <a:pt x="230330" y="1450079"/>
                  </a:cubicBezTo>
                  <a:lnTo>
                    <a:pt x="279545" y="1519627"/>
                  </a:lnTo>
                  <a:lnTo>
                    <a:pt x="228347" y="1437024"/>
                  </a:lnTo>
                  <a:cubicBezTo>
                    <a:pt x="209690" y="1404084"/>
                    <a:pt x="191645" y="1370567"/>
                    <a:pt x="175168" y="1336146"/>
                  </a:cubicBezTo>
                  <a:cubicBezTo>
                    <a:pt x="158778" y="1301641"/>
                    <a:pt x="143522" y="1266478"/>
                    <a:pt x="130009" y="1230573"/>
                  </a:cubicBezTo>
                  <a:cubicBezTo>
                    <a:pt x="116757" y="1194587"/>
                    <a:pt x="104988" y="1158105"/>
                    <a:pt x="95398" y="1121049"/>
                  </a:cubicBezTo>
                  <a:cubicBezTo>
                    <a:pt x="90865" y="1102520"/>
                    <a:pt x="86245" y="1083909"/>
                    <a:pt x="82496" y="1065216"/>
                  </a:cubicBezTo>
                  <a:lnTo>
                    <a:pt x="76829" y="1037216"/>
                  </a:lnTo>
                  <a:lnTo>
                    <a:pt x="72121" y="1009135"/>
                  </a:lnTo>
                  <a:cubicBezTo>
                    <a:pt x="59829" y="934198"/>
                    <a:pt x="54685" y="858847"/>
                    <a:pt x="54685" y="784156"/>
                  </a:cubicBezTo>
                  <a:cubicBezTo>
                    <a:pt x="55033" y="637163"/>
                    <a:pt x="71337" y="490169"/>
                    <a:pt x="103070" y="345810"/>
                  </a:cubicBezTo>
                  <a:cubicBezTo>
                    <a:pt x="118894" y="273671"/>
                    <a:pt x="138923" y="202233"/>
                    <a:pt x="163159" y="132051"/>
                  </a:cubicBezTo>
                  <a:lnTo>
                    <a:pt x="217797" y="0"/>
                  </a:lnTo>
                  <a:lnTo>
                    <a:pt x="848227" y="0"/>
                  </a:lnTo>
                  <a:lnTo>
                    <a:pt x="771226" y="124098"/>
                  </a:lnTo>
                  <a:cubicBezTo>
                    <a:pt x="651529" y="343066"/>
                    <a:pt x="590852" y="570762"/>
                    <a:pt x="590852" y="800847"/>
                  </a:cubicBezTo>
                  <a:cubicBezTo>
                    <a:pt x="590852" y="1020720"/>
                    <a:pt x="682129" y="1148280"/>
                    <a:pt x="888658" y="1415751"/>
                  </a:cubicBezTo>
                  <a:cubicBezTo>
                    <a:pt x="940355" y="1482701"/>
                    <a:pt x="993796" y="1551957"/>
                    <a:pt x="1048895" y="1628624"/>
                  </a:cubicBezTo>
                  <a:cubicBezTo>
                    <a:pt x="1243741" y="1899883"/>
                    <a:pt x="1443644" y="2092747"/>
                    <a:pt x="1660199" y="2218083"/>
                  </a:cubicBezTo>
                  <a:cubicBezTo>
                    <a:pt x="1889743" y="2350995"/>
                    <a:pt x="2152677" y="2415557"/>
                    <a:pt x="2463908" y="2415557"/>
                  </a:cubicBezTo>
                  <a:cubicBezTo>
                    <a:pt x="2640535" y="2415557"/>
                    <a:pt x="2804782" y="2375617"/>
                    <a:pt x="2980884" y="2289809"/>
                  </a:cubicBezTo>
                  <a:cubicBezTo>
                    <a:pt x="3161695" y="2201695"/>
                    <a:pt x="3340676" y="2073230"/>
                    <a:pt x="3539184" y="1926730"/>
                  </a:cubicBezTo>
                  <a:cubicBezTo>
                    <a:pt x="3585737" y="1892390"/>
                    <a:pt x="3632117" y="1858544"/>
                    <a:pt x="3677015" y="1825852"/>
                  </a:cubicBezTo>
                  <a:cubicBezTo>
                    <a:pt x="3915538" y="1652012"/>
                    <a:pt x="4140811" y="1487806"/>
                    <a:pt x="4286924" y="1314131"/>
                  </a:cubicBezTo>
                  <a:cubicBezTo>
                    <a:pt x="4421616" y="1154044"/>
                    <a:pt x="4479068" y="1000544"/>
                    <a:pt x="4479068" y="800847"/>
                  </a:cubicBezTo>
                  <a:cubicBezTo>
                    <a:pt x="4479068" y="538687"/>
                    <a:pt x="4438813" y="290094"/>
                    <a:pt x="4362007" y="65898"/>
                  </a:cubicBezTo>
                  <a:lnTo>
                    <a:pt x="4336037" y="0"/>
                  </a:lnTo>
                  <a:lnTo>
                    <a:pt x="4913604" y="0"/>
                  </a:lnTo>
                  <a:lnTo>
                    <a:pt x="4930823" y="66892"/>
                  </a:lnTo>
                  <a:lnTo>
                    <a:pt x="4940407" y="125535"/>
                  </a:lnTo>
                  <a:lnTo>
                    <a:pt x="4982006" y="278378"/>
                  </a:lnTo>
                  <a:cubicBezTo>
                    <a:pt x="4999758" y="353368"/>
                    <a:pt x="5014971" y="428944"/>
                    <a:pt x="5027482" y="504952"/>
                  </a:cubicBezTo>
                  <a:cubicBezTo>
                    <a:pt x="5040123" y="580961"/>
                    <a:pt x="5050323" y="657382"/>
                    <a:pt x="5058082" y="734049"/>
                  </a:cubicBezTo>
                  <a:cubicBezTo>
                    <a:pt x="5060261" y="753237"/>
                    <a:pt x="5061743" y="772425"/>
                    <a:pt x="5063486" y="791612"/>
                  </a:cubicBezTo>
                  <a:cubicBezTo>
                    <a:pt x="5065318" y="810552"/>
                    <a:pt x="5066625" y="830398"/>
                    <a:pt x="5067846" y="850245"/>
                  </a:cubicBezTo>
                  <a:cubicBezTo>
                    <a:pt x="5069851" y="889855"/>
                    <a:pt x="5070461" y="929712"/>
                    <a:pt x="5069414" y="969733"/>
                  </a:cubicBezTo>
                  <a:cubicBezTo>
                    <a:pt x="5067060" y="1049695"/>
                    <a:pt x="5057820" y="1130233"/>
                    <a:pt x="5040732" y="1209783"/>
                  </a:cubicBezTo>
                  <a:cubicBezTo>
                    <a:pt x="5023123" y="1289250"/>
                    <a:pt x="4997578" y="1367647"/>
                    <a:pt x="4964102" y="1442832"/>
                  </a:cubicBezTo>
                  <a:cubicBezTo>
                    <a:pt x="4897409" y="1593697"/>
                    <a:pt x="4799942" y="1730232"/>
                    <a:pt x="4689486" y="1849969"/>
                  </a:cubicBezTo>
                  <a:cubicBezTo>
                    <a:pt x="4579116" y="1970446"/>
                    <a:pt x="4456716" y="2076100"/>
                    <a:pt x="4333792" y="2176567"/>
                  </a:cubicBezTo>
                  <a:cubicBezTo>
                    <a:pt x="4210520" y="2276869"/>
                    <a:pt x="4085853" y="2371736"/>
                    <a:pt x="3965196" y="2468002"/>
                  </a:cubicBezTo>
                  <a:lnTo>
                    <a:pt x="3873745" y="2541128"/>
                  </a:lnTo>
                  <a:cubicBezTo>
                    <a:pt x="3842621" y="2565751"/>
                    <a:pt x="3811324" y="2590374"/>
                    <a:pt x="3779416" y="2614666"/>
                  </a:cubicBezTo>
                  <a:cubicBezTo>
                    <a:pt x="3715862" y="2663335"/>
                    <a:pt x="3650652" y="2711016"/>
                    <a:pt x="3582739" y="2756555"/>
                  </a:cubicBezTo>
                  <a:cubicBezTo>
                    <a:pt x="3514913" y="2802012"/>
                    <a:pt x="3445170" y="2846151"/>
                    <a:pt x="3371851" y="2886338"/>
                  </a:cubicBezTo>
                  <a:cubicBezTo>
                    <a:pt x="3298533" y="2926442"/>
                    <a:pt x="3222687" y="2963664"/>
                    <a:pt x="3143614" y="2995780"/>
                  </a:cubicBezTo>
                  <a:cubicBezTo>
                    <a:pt x="2985994" y="3060837"/>
                    <a:pt x="2815732" y="3104317"/>
                    <a:pt x="2643552" y="3122516"/>
                  </a:cubicBezTo>
                  <a:cubicBezTo>
                    <a:pt x="2600484" y="3126799"/>
                    <a:pt x="2557331" y="3130258"/>
                    <a:pt x="2514264" y="3131657"/>
                  </a:cubicBezTo>
                  <a:lnTo>
                    <a:pt x="2481920" y="3132810"/>
                  </a:lnTo>
                  <a:lnTo>
                    <a:pt x="2449664" y="3132975"/>
                  </a:lnTo>
                  <a:cubicBezTo>
                    <a:pt x="2427868" y="3133304"/>
                    <a:pt x="2407207" y="3132646"/>
                    <a:pt x="2386284" y="3132234"/>
                  </a:cubicBezTo>
                  <a:cubicBezTo>
                    <a:pt x="2344524" y="3131740"/>
                    <a:pt x="2302505" y="3129352"/>
                    <a:pt x="2260658" y="3127292"/>
                  </a:cubicBezTo>
                  <a:cubicBezTo>
                    <a:pt x="2218725" y="3123999"/>
                    <a:pt x="2176791" y="3120952"/>
                    <a:pt x="2134945" y="3115928"/>
                  </a:cubicBezTo>
                  <a:cubicBezTo>
                    <a:pt x="2051165" y="3106458"/>
                    <a:pt x="1967473" y="3093529"/>
                    <a:pt x="1884564" y="3075412"/>
                  </a:cubicBezTo>
                  <a:cubicBezTo>
                    <a:pt x="1801657" y="3057296"/>
                    <a:pt x="1719708" y="3033990"/>
                    <a:pt x="1639764" y="3005498"/>
                  </a:cubicBezTo>
                  <a:cubicBezTo>
                    <a:pt x="1559820" y="2976922"/>
                    <a:pt x="1481969" y="2942830"/>
                    <a:pt x="1407081" y="2904125"/>
                  </a:cubicBezTo>
                  <a:cubicBezTo>
                    <a:pt x="1332455" y="2864845"/>
                    <a:pt x="1260794" y="2820953"/>
                    <a:pt x="1193491" y="2772201"/>
                  </a:cubicBezTo>
                  <a:cubicBezTo>
                    <a:pt x="1058362" y="2675194"/>
                    <a:pt x="939973" y="2561469"/>
                    <a:pt x="836141" y="2439839"/>
                  </a:cubicBezTo>
                  <a:cubicBezTo>
                    <a:pt x="784444" y="2378735"/>
                    <a:pt x="736321" y="2315656"/>
                    <a:pt x="690812" y="2251422"/>
                  </a:cubicBezTo>
                  <a:cubicBezTo>
                    <a:pt x="645217" y="2187190"/>
                    <a:pt x="602674" y="2121557"/>
                    <a:pt x="562397" y="2054937"/>
                  </a:cubicBezTo>
                  <a:cubicBezTo>
                    <a:pt x="541823" y="2021256"/>
                    <a:pt x="522992" y="1989716"/>
                    <a:pt x="502504" y="1957435"/>
                  </a:cubicBezTo>
                  <a:cubicBezTo>
                    <a:pt x="482192" y="1925401"/>
                    <a:pt x="461530" y="1893367"/>
                    <a:pt x="440258" y="1861580"/>
                  </a:cubicBezTo>
                  <a:lnTo>
                    <a:pt x="310360" y="1670693"/>
                  </a:lnTo>
                  <a:cubicBezTo>
                    <a:pt x="288826" y="1638577"/>
                    <a:pt x="267555" y="1606296"/>
                    <a:pt x="246806" y="1573603"/>
                  </a:cubicBezTo>
                  <a:cubicBezTo>
                    <a:pt x="226057" y="1540910"/>
                    <a:pt x="205483" y="1508135"/>
                    <a:pt x="186303" y="1474372"/>
                  </a:cubicBezTo>
                  <a:cubicBezTo>
                    <a:pt x="147857" y="1407174"/>
                    <a:pt x="112550" y="1338002"/>
                    <a:pt x="84390" y="1266192"/>
                  </a:cubicBezTo>
                  <a:cubicBezTo>
                    <a:pt x="55708" y="1194630"/>
                    <a:pt x="34436" y="1120434"/>
                    <a:pt x="20139" y="1045249"/>
                  </a:cubicBezTo>
                  <a:cubicBezTo>
                    <a:pt x="6452" y="970064"/>
                    <a:pt x="0" y="893725"/>
                    <a:pt x="0" y="817551"/>
                  </a:cubicBezTo>
                  <a:cubicBezTo>
                    <a:pt x="850" y="589772"/>
                    <a:pt x="36028" y="362457"/>
                    <a:pt x="102773" y="14258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ubtítulo 2">
            <a:extLst>
              <a:ext uri="{FF2B5EF4-FFF2-40B4-BE49-F238E27FC236}">
                <a16:creationId xmlns:a16="http://schemas.microsoft.com/office/drawing/2014/main" id="{F5481A65-FB70-7CB9-7EF0-5B4EF660B35C}"/>
              </a:ext>
            </a:extLst>
          </p:cNvPr>
          <p:cNvSpPr>
            <a:spLocks noGrp="1"/>
          </p:cNvSpPr>
          <p:nvPr>
            <p:ph type="subTitle" idx="1"/>
          </p:nvPr>
        </p:nvSpPr>
        <p:spPr>
          <a:xfrm>
            <a:off x="804672" y="2939026"/>
            <a:ext cx="5946202" cy="838831"/>
          </a:xfrm>
        </p:spPr>
        <p:txBody>
          <a:bodyPr anchor="b">
            <a:normAutofit/>
          </a:bodyPr>
          <a:lstStyle/>
          <a:p>
            <a:pPr algn="l"/>
            <a:r>
              <a:rPr lang="pt-PT" sz="1400" dirty="0">
                <a:solidFill>
                  <a:schemeClr val="tx2"/>
                </a:solidFill>
              </a:rPr>
              <a:t>SINFE-Sistemas de informações empresariais</a:t>
            </a:r>
          </a:p>
          <a:p>
            <a:pPr algn="l"/>
            <a:r>
              <a:rPr lang="pt-PT" sz="1400" dirty="0">
                <a:solidFill>
                  <a:schemeClr val="tx2"/>
                </a:solidFill>
              </a:rPr>
              <a:t>João Figueiredo 1230194</a:t>
            </a:r>
            <a:br>
              <a:rPr lang="pt-PT" sz="1400" dirty="0">
                <a:solidFill>
                  <a:schemeClr val="tx2"/>
                </a:solidFill>
              </a:rPr>
            </a:br>
            <a:r>
              <a:rPr lang="pt-PT" sz="1400" dirty="0">
                <a:solidFill>
                  <a:schemeClr val="tx2"/>
                </a:solidFill>
              </a:rPr>
              <a:t>Tiago Nora 1201050</a:t>
            </a:r>
          </a:p>
        </p:txBody>
      </p:sp>
      <p:pic>
        <p:nvPicPr>
          <p:cNvPr id="1028" name="Picture 4">
            <a:extLst>
              <a:ext uri="{FF2B5EF4-FFF2-40B4-BE49-F238E27FC236}">
                <a16:creationId xmlns:a16="http://schemas.microsoft.com/office/drawing/2014/main" id="{47396D70-40E1-D543-C14F-B63BEFA8090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75305" y="595806"/>
            <a:ext cx="2378315" cy="7075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I-Powered 'Data Wrangler' VS Code Tool Eases Prep Work for Data Scientists  -- Visual Studio Magazine">
            <a:extLst>
              <a:ext uri="{FF2B5EF4-FFF2-40B4-BE49-F238E27FC236}">
                <a16:creationId xmlns:a16="http://schemas.microsoft.com/office/drawing/2014/main" id="{DFE286E2-69F1-9AE7-0FF6-0A78D8F4BDA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442670" y="4042452"/>
            <a:ext cx="3421939" cy="2378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57330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D12F01-0911-B21E-34D4-1424D40EFBA3}"/>
              </a:ext>
            </a:extLst>
          </p:cNvPr>
          <p:cNvSpPr>
            <a:spLocks noGrp="1"/>
          </p:cNvSpPr>
          <p:nvPr>
            <p:ph type="title"/>
          </p:nvPr>
        </p:nvSpPr>
        <p:spPr>
          <a:xfrm>
            <a:off x="5868557" y="1138036"/>
            <a:ext cx="5444382" cy="1402470"/>
          </a:xfrm>
        </p:spPr>
        <p:txBody>
          <a:bodyPr anchor="t">
            <a:normAutofit/>
          </a:bodyPr>
          <a:lstStyle/>
          <a:p>
            <a:r>
              <a:rPr lang="pt-PT" sz="3000"/>
              <a:t>Introduction</a:t>
            </a:r>
            <a:br>
              <a:rPr lang="pt-PT" sz="3000"/>
            </a:br>
            <a:r>
              <a:rPr lang="pt-PT" sz="3000"/>
              <a:t>Consequences of poor data management</a:t>
            </a:r>
          </a:p>
        </p:txBody>
      </p:sp>
      <p:pic>
        <p:nvPicPr>
          <p:cNvPr id="7" name="Picture 6" descr="A digital stock market graph">
            <a:extLst>
              <a:ext uri="{FF2B5EF4-FFF2-40B4-BE49-F238E27FC236}">
                <a16:creationId xmlns:a16="http://schemas.microsoft.com/office/drawing/2014/main" id="{9F5E5711-8335-DCC6-537F-3F066378216B}"/>
              </a:ext>
            </a:extLst>
          </p:cNvPr>
          <p:cNvPicPr>
            <a:picLocks noChangeAspect="1"/>
          </p:cNvPicPr>
          <p:nvPr/>
        </p:nvPicPr>
        <p:blipFill rotWithShape="1">
          <a:blip r:embed="rId2"/>
          <a:srcRect l="39598" r="9325" b="-1"/>
          <a:stretch/>
        </p:blipFill>
        <p:spPr>
          <a:xfrm>
            <a:off x="-1" y="10"/>
            <a:ext cx="5151179" cy="6857990"/>
          </a:xfrm>
          <a:prstGeom prst="rect">
            <a:avLst/>
          </a:prstGeom>
        </p:spPr>
      </p:pic>
      <p:cxnSp>
        <p:nvCxnSpPr>
          <p:cNvPr id="11" name="Straight Connector 10">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Marcador de Posição de Conteúdo 4">
            <a:extLst>
              <a:ext uri="{FF2B5EF4-FFF2-40B4-BE49-F238E27FC236}">
                <a16:creationId xmlns:a16="http://schemas.microsoft.com/office/drawing/2014/main" id="{E675C4B9-A942-8A81-0BDF-1DDEC1739392}"/>
              </a:ext>
            </a:extLst>
          </p:cNvPr>
          <p:cNvSpPr>
            <a:spLocks noGrp="1"/>
          </p:cNvSpPr>
          <p:nvPr>
            <p:ph idx="1"/>
          </p:nvPr>
        </p:nvSpPr>
        <p:spPr>
          <a:xfrm>
            <a:off x="5868557" y="2551176"/>
            <a:ext cx="5444382" cy="3591207"/>
          </a:xfrm>
        </p:spPr>
        <p:txBody>
          <a:bodyPr>
            <a:normAutofit/>
          </a:bodyPr>
          <a:lstStyle/>
          <a:p>
            <a:r>
              <a:rPr lang="pt-PT" sz="2000"/>
              <a:t>Missed opportunities</a:t>
            </a:r>
          </a:p>
          <a:p>
            <a:r>
              <a:rPr lang="pt-PT" sz="2000"/>
              <a:t>Increased costs</a:t>
            </a:r>
          </a:p>
          <a:p>
            <a:r>
              <a:rPr lang="pt-PT" sz="2000"/>
              <a:t>Bad decisions</a:t>
            </a:r>
          </a:p>
          <a:p>
            <a:r>
              <a:rPr lang="pt-PT" sz="2000"/>
              <a:t>Decreased Trust</a:t>
            </a:r>
          </a:p>
          <a:p>
            <a:r>
              <a:rPr lang="pt-PT" sz="2000"/>
              <a:t>Data decay</a:t>
            </a:r>
          </a:p>
          <a:p>
            <a:r>
              <a:rPr lang="pt-PT" sz="2000"/>
              <a:t>Poor design for data storage systems</a:t>
            </a:r>
          </a:p>
          <a:p>
            <a:pPr lvl="1"/>
            <a:r>
              <a:rPr lang="pt-PT" sz="2000"/>
              <a:t>Database, data warehouses, …</a:t>
            </a:r>
          </a:p>
          <a:p>
            <a:endParaRPr lang="pt-PT" sz="2000"/>
          </a:p>
        </p:txBody>
      </p:sp>
    </p:spTree>
    <p:extLst>
      <p:ext uri="{BB962C8B-B14F-4D97-AF65-F5344CB8AC3E}">
        <p14:creationId xmlns:p14="http://schemas.microsoft.com/office/powerpoint/2010/main" val="1221470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65C0385-5E30-4D2E-AF9F-4639659D3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
            <a:extLst>
              <a:ext uri="{FF2B5EF4-FFF2-40B4-BE49-F238E27FC236}">
                <a16:creationId xmlns:a16="http://schemas.microsoft.com/office/drawing/2014/main" id="{1DD43EF9-0262-ABFB-2699-89C6ED24EFFA}"/>
              </a:ext>
            </a:extLst>
          </p:cNvPr>
          <p:cNvPicPr>
            <a:picLocks noChangeAspect="1"/>
          </p:cNvPicPr>
          <p:nvPr/>
        </p:nvPicPr>
        <p:blipFill rotWithShape="1">
          <a:blip r:embed="rId2"/>
          <a:srcRect l="7611" r="18877" b="1"/>
          <a:stretch/>
        </p:blipFill>
        <p:spPr>
          <a:xfrm>
            <a:off x="20" y="1666568"/>
            <a:ext cx="6106195" cy="5191432"/>
          </a:xfrm>
          <a:prstGeom prst="rect">
            <a:avLst/>
          </a:prstGeom>
        </p:spPr>
      </p:pic>
      <p:sp useBgFill="1">
        <p:nvSpPr>
          <p:cNvPr id="11" name="Rectangle 10">
            <a:extLst>
              <a:ext uri="{FF2B5EF4-FFF2-40B4-BE49-F238E27FC236}">
                <a16:creationId xmlns:a16="http://schemas.microsoft.com/office/drawing/2014/main" id="{E335820B-3A29-42C5-AA8D-10ECA43CD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1729117"/>
          </a:xfrm>
          <a:prstGeom prst="rect">
            <a:avLst/>
          </a:prstGeom>
          <a:ln>
            <a:noFill/>
          </a:ln>
          <a:effectLst>
            <a:outerShdw blurRad="368300" dist="101600" dir="546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2EE40FE-854D-BA84-6822-89002ECD5C10}"/>
              </a:ext>
            </a:extLst>
          </p:cNvPr>
          <p:cNvSpPr>
            <a:spLocks noGrp="1"/>
          </p:cNvSpPr>
          <p:nvPr>
            <p:ph type="title"/>
          </p:nvPr>
        </p:nvSpPr>
        <p:spPr>
          <a:xfrm>
            <a:off x="761801" y="352766"/>
            <a:ext cx="10591999" cy="1023584"/>
          </a:xfrm>
        </p:spPr>
        <p:txBody>
          <a:bodyPr>
            <a:normAutofit/>
          </a:bodyPr>
          <a:lstStyle/>
          <a:p>
            <a:r>
              <a:rPr lang="pt-PT" sz="4000"/>
              <a:t>Index</a:t>
            </a:r>
          </a:p>
        </p:txBody>
      </p:sp>
      <p:sp>
        <p:nvSpPr>
          <p:cNvPr id="3" name="Marcador de Posição de Conteúdo 2">
            <a:extLst>
              <a:ext uri="{FF2B5EF4-FFF2-40B4-BE49-F238E27FC236}">
                <a16:creationId xmlns:a16="http://schemas.microsoft.com/office/drawing/2014/main" id="{AA332263-97F4-B899-848C-4B68ED915B09}"/>
              </a:ext>
            </a:extLst>
          </p:cNvPr>
          <p:cNvSpPr>
            <a:spLocks noGrp="1"/>
          </p:cNvSpPr>
          <p:nvPr>
            <p:ph idx="1"/>
          </p:nvPr>
        </p:nvSpPr>
        <p:spPr>
          <a:xfrm>
            <a:off x="6803408" y="2249766"/>
            <a:ext cx="4550391" cy="4070303"/>
          </a:xfrm>
        </p:spPr>
        <p:txBody>
          <a:bodyPr anchor="ctr">
            <a:normAutofit/>
          </a:bodyPr>
          <a:lstStyle/>
          <a:p>
            <a:r>
              <a:rPr lang="pt-PT" sz="2000"/>
              <a:t>Opening Case</a:t>
            </a:r>
          </a:p>
          <a:p>
            <a:r>
              <a:rPr lang="pt-PT" sz="2000"/>
              <a:t>Introduction</a:t>
            </a:r>
          </a:p>
          <a:p>
            <a:r>
              <a:rPr lang="pt-PT" sz="2000" b="1"/>
              <a:t>Managing Data</a:t>
            </a:r>
          </a:p>
          <a:p>
            <a:r>
              <a:rPr lang="pt-PT" sz="2000"/>
              <a:t>The Database Approach</a:t>
            </a:r>
          </a:p>
          <a:p>
            <a:r>
              <a:rPr lang="pt-PT" sz="2000"/>
              <a:t>Big Data</a:t>
            </a:r>
          </a:p>
          <a:p>
            <a:r>
              <a:rPr lang="pt-PT" sz="2000"/>
              <a:t>Data warehouses and data marts</a:t>
            </a:r>
          </a:p>
          <a:p>
            <a:r>
              <a:rPr lang="pt-PT" sz="2000"/>
              <a:t>Knowledge management</a:t>
            </a:r>
          </a:p>
          <a:p>
            <a:r>
              <a:rPr lang="pt-PT" sz="2000"/>
              <a:t>Fundamentals of relational Database operations</a:t>
            </a:r>
          </a:p>
        </p:txBody>
      </p:sp>
    </p:spTree>
    <p:extLst>
      <p:ext uri="{BB962C8B-B14F-4D97-AF65-F5344CB8AC3E}">
        <p14:creationId xmlns:p14="http://schemas.microsoft.com/office/powerpoint/2010/main" val="2824534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63AE68-4FEC-3957-BD9C-A19ACBF1EFB7}"/>
              </a:ext>
            </a:extLst>
          </p:cNvPr>
          <p:cNvSpPr>
            <a:spLocks noGrp="1"/>
          </p:cNvSpPr>
          <p:nvPr>
            <p:ph type="title"/>
          </p:nvPr>
        </p:nvSpPr>
        <p:spPr>
          <a:xfrm>
            <a:off x="876694" y="741391"/>
            <a:ext cx="4234393" cy="1616203"/>
          </a:xfrm>
        </p:spPr>
        <p:txBody>
          <a:bodyPr anchor="b">
            <a:normAutofit/>
          </a:bodyPr>
          <a:lstStyle/>
          <a:p>
            <a:r>
              <a:rPr lang="pt-PT" sz="3200"/>
              <a:t>Managing data</a:t>
            </a:r>
          </a:p>
        </p:txBody>
      </p:sp>
      <p:sp>
        <p:nvSpPr>
          <p:cNvPr id="3" name="Marcador de Posição de Conteúdo 2">
            <a:extLst>
              <a:ext uri="{FF2B5EF4-FFF2-40B4-BE49-F238E27FC236}">
                <a16:creationId xmlns:a16="http://schemas.microsoft.com/office/drawing/2014/main" id="{C0B79BE2-B1D2-B2ED-E72A-3B688BCD6D9C}"/>
              </a:ext>
            </a:extLst>
          </p:cNvPr>
          <p:cNvSpPr>
            <a:spLocks noGrp="1"/>
          </p:cNvSpPr>
          <p:nvPr>
            <p:ph idx="1"/>
          </p:nvPr>
        </p:nvSpPr>
        <p:spPr>
          <a:xfrm>
            <a:off x="876693" y="2533476"/>
            <a:ext cx="4234394" cy="3447832"/>
          </a:xfrm>
        </p:spPr>
        <p:txBody>
          <a:bodyPr anchor="t">
            <a:normAutofit/>
          </a:bodyPr>
          <a:lstStyle/>
          <a:p>
            <a:r>
              <a:rPr lang="en-US" sz="2000" dirty="0"/>
              <a:t>All IT applications require data. These data should be of high quality, meaning that they should be accurate, complete, timely, consistent, accessible, relevant, and concise. Unfortunately, the process of acquiring, keeping, and managing data is becoming increasingly difficult.</a:t>
            </a:r>
            <a:endParaRPr lang="pt-PT" sz="2000" dirty="0"/>
          </a:p>
        </p:txBody>
      </p:sp>
      <p:pic>
        <p:nvPicPr>
          <p:cNvPr id="1026" name="Picture 2" descr="hand coding in data analytics ...">
            <a:extLst>
              <a:ext uri="{FF2B5EF4-FFF2-40B4-BE49-F238E27FC236}">
                <a16:creationId xmlns:a16="http://schemas.microsoft.com/office/drawing/2014/main" id="{BC63B968-800C-ACDB-A258-D7CC7E4A52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444" r="23383" b="1"/>
          <a:stretch/>
        </p:blipFill>
        <p:spPr bwMode="auto">
          <a:xfrm>
            <a:off x="5854890" y="877414"/>
            <a:ext cx="5453545" cy="4984683"/>
          </a:xfrm>
          <a:prstGeom prst="rect">
            <a:avLst/>
          </a:prstGeom>
          <a:noFill/>
          <a:extLst>
            <a:ext uri="{909E8E84-426E-40DD-AFC4-6F175D3DCCD1}">
              <a14:hiddenFill xmlns:a14="http://schemas.microsoft.com/office/drawing/2010/main">
                <a:solidFill>
                  <a:srgbClr val="FFFFFF"/>
                </a:solidFill>
              </a14:hiddenFill>
            </a:ext>
          </a:extLst>
        </p:spPr>
      </p:pic>
      <p:grpSp>
        <p:nvGrpSpPr>
          <p:cNvPr id="1034" name="Group 1030">
            <a:extLst>
              <a:ext uri="{FF2B5EF4-FFF2-40B4-BE49-F238E27FC236}">
                <a16:creationId xmlns:a16="http://schemas.microsoft.com/office/drawing/2014/main" id="{434FA563-76F6-CDCF-AEA0-A7B78E4464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032" name="Rectangle 1031">
              <a:extLst>
                <a:ext uri="{FF2B5EF4-FFF2-40B4-BE49-F238E27FC236}">
                  <a16:creationId xmlns:a16="http://schemas.microsoft.com/office/drawing/2014/main" id="{1D2E3CAA-F1BA-6695-301D-22564C382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2F3F0F2C-04A5-144D-BDCF-C38707289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50446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ítulo 1">
            <a:extLst>
              <a:ext uri="{FF2B5EF4-FFF2-40B4-BE49-F238E27FC236}">
                <a16:creationId xmlns:a16="http://schemas.microsoft.com/office/drawing/2014/main" id="{2FA12467-A828-206C-5308-D99C779FA40C}"/>
              </a:ext>
            </a:extLst>
          </p:cNvPr>
          <p:cNvSpPr>
            <a:spLocks noGrp="1"/>
          </p:cNvSpPr>
          <p:nvPr>
            <p:ph type="title"/>
          </p:nvPr>
        </p:nvSpPr>
        <p:spPr>
          <a:xfrm>
            <a:off x="479394" y="1070800"/>
            <a:ext cx="3939688" cy="5583126"/>
          </a:xfrm>
        </p:spPr>
        <p:txBody>
          <a:bodyPr>
            <a:normAutofit/>
          </a:bodyPr>
          <a:lstStyle/>
          <a:p>
            <a:pPr algn="r"/>
            <a:r>
              <a:rPr lang="pt-PT" sz="6200" dirty="0" err="1"/>
              <a:t>Managing</a:t>
            </a:r>
            <a:r>
              <a:rPr lang="pt-PT" sz="6200" dirty="0"/>
              <a:t> Data:</a:t>
            </a:r>
            <a:br>
              <a:rPr lang="pt-PT" sz="6200" dirty="0"/>
            </a:br>
            <a:r>
              <a:rPr lang="pt-PT" sz="6200" dirty="0" err="1"/>
              <a:t>Dificulties</a:t>
            </a:r>
            <a:r>
              <a:rPr lang="pt-PT" sz="6200" dirty="0"/>
              <a:t> </a:t>
            </a:r>
            <a:r>
              <a:rPr lang="pt-PT" sz="6200" dirty="0" err="1"/>
              <a:t>of</a:t>
            </a:r>
            <a:r>
              <a:rPr lang="pt-PT" sz="6200" dirty="0"/>
              <a:t> </a:t>
            </a:r>
            <a:r>
              <a:rPr lang="pt-PT" sz="6200" dirty="0" err="1"/>
              <a:t>Managing</a:t>
            </a:r>
            <a:r>
              <a:rPr lang="pt-PT" sz="6200" dirty="0"/>
              <a:t> Data</a:t>
            </a:r>
          </a:p>
        </p:txBody>
      </p:sp>
      <p:cxnSp>
        <p:nvCxnSpPr>
          <p:cNvPr id="12" name="Straight Connector 1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13" name="Marcador de Posição de Conteúdo 2">
            <a:extLst>
              <a:ext uri="{FF2B5EF4-FFF2-40B4-BE49-F238E27FC236}">
                <a16:creationId xmlns:a16="http://schemas.microsoft.com/office/drawing/2014/main" id="{17C8F53A-3632-A130-11A9-22925A9BAB40}"/>
              </a:ext>
            </a:extLst>
          </p:cNvPr>
          <p:cNvGraphicFramePr>
            <a:graphicFrameLocks noGrp="1"/>
          </p:cNvGraphicFramePr>
          <p:nvPr>
            <p:ph idx="1"/>
            <p:extLst>
              <p:ext uri="{D42A27DB-BD31-4B8C-83A1-F6EECF244321}">
                <p14:modId xmlns:p14="http://schemas.microsoft.com/office/powerpoint/2010/main" val="1798187771"/>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32459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7" name="Rectangle 6156">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E9CD5C3-8C5E-6727-44B5-6ACB5FEB459E}"/>
              </a:ext>
            </a:extLst>
          </p:cNvPr>
          <p:cNvSpPr>
            <a:spLocks noGrp="1"/>
          </p:cNvSpPr>
          <p:nvPr>
            <p:ph type="title"/>
          </p:nvPr>
        </p:nvSpPr>
        <p:spPr>
          <a:xfrm>
            <a:off x="793662" y="386930"/>
            <a:ext cx="10066122" cy="1298448"/>
          </a:xfrm>
        </p:spPr>
        <p:txBody>
          <a:bodyPr anchor="b">
            <a:normAutofit/>
          </a:bodyPr>
          <a:lstStyle/>
          <a:p>
            <a:r>
              <a:rPr lang="pt-PT" sz="3700" dirty="0" err="1"/>
              <a:t>Dificulties</a:t>
            </a:r>
            <a:r>
              <a:rPr lang="pt-PT" sz="3700" dirty="0"/>
              <a:t> </a:t>
            </a:r>
            <a:r>
              <a:rPr lang="pt-PT" sz="3700" dirty="0" err="1"/>
              <a:t>of</a:t>
            </a:r>
            <a:r>
              <a:rPr lang="pt-PT" sz="3700" dirty="0"/>
              <a:t> </a:t>
            </a:r>
            <a:r>
              <a:rPr lang="pt-PT" sz="3700" dirty="0" err="1"/>
              <a:t>Managing</a:t>
            </a:r>
            <a:r>
              <a:rPr lang="pt-PT" sz="3700" dirty="0"/>
              <a:t> Data: </a:t>
            </a:r>
            <a:br>
              <a:rPr lang="pt-PT" sz="3700" dirty="0"/>
            </a:br>
            <a:r>
              <a:rPr kumimoji="0" lang="pt-PT" altLang="pt-PT" sz="3200" b="0" i="0" u="none" strike="noStrike" cap="none" normalizeH="0" baseline="0" dirty="0">
                <a:ln>
                  <a:noFill/>
                </a:ln>
                <a:effectLst/>
                <a:latin typeface="Arial" panose="020B0604020202020204" pitchFamily="34" charset="0"/>
              </a:rPr>
              <a:t>Data </a:t>
            </a:r>
            <a:r>
              <a:rPr kumimoji="0" lang="pt-PT" altLang="pt-PT" sz="3200" b="0" i="0" u="none" strike="noStrike" cap="none" normalizeH="0" baseline="0" dirty="0" err="1">
                <a:ln>
                  <a:noFill/>
                </a:ln>
                <a:effectLst/>
                <a:latin typeface="Arial" panose="020B0604020202020204" pitchFamily="34" charset="0"/>
              </a:rPr>
              <a:t>proliferation</a:t>
            </a:r>
            <a:r>
              <a:rPr kumimoji="0" lang="pt-PT" altLang="pt-PT" sz="3200" b="0" i="0" u="none" strike="noStrike" cap="none" normalizeH="0" baseline="0" dirty="0">
                <a:ln>
                  <a:noFill/>
                </a:ln>
                <a:effectLst/>
                <a:latin typeface="Arial" panose="020B0604020202020204" pitchFamily="34" charset="0"/>
              </a:rPr>
              <a:t> </a:t>
            </a:r>
            <a:r>
              <a:rPr kumimoji="0" lang="pt-PT" altLang="pt-PT" sz="3200" b="0" i="0" u="none" strike="noStrike" cap="none" normalizeH="0" baseline="0" dirty="0" err="1">
                <a:ln>
                  <a:noFill/>
                </a:ln>
                <a:effectLst/>
                <a:latin typeface="Arial" panose="020B0604020202020204" pitchFamily="34" charset="0"/>
              </a:rPr>
              <a:t>accelerates</a:t>
            </a:r>
            <a:r>
              <a:rPr kumimoji="0" lang="pt-PT" altLang="pt-PT" sz="3200" b="0" i="0" u="none" strike="noStrike" cap="none" normalizeH="0" baseline="0" dirty="0">
                <a:ln>
                  <a:noFill/>
                </a:ln>
                <a:effectLst/>
                <a:latin typeface="Arial" panose="020B0604020202020204" pitchFamily="34" charset="0"/>
              </a:rPr>
              <a:t> </a:t>
            </a:r>
            <a:r>
              <a:rPr kumimoji="0" lang="pt-PT" altLang="pt-PT" sz="3200" b="0" i="0" u="none" strike="noStrike" cap="none" normalizeH="0" baseline="0" dirty="0" err="1">
                <a:ln>
                  <a:noFill/>
                </a:ln>
                <a:effectLst/>
                <a:latin typeface="Arial" panose="020B0604020202020204" pitchFamily="34" charset="0"/>
              </a:rPr>
              <a:t>exponentially</a:t>
            </a:r>
            <a:r>
              <a:rPr kumimoji="0" lang="pt-PT" altLang="pt-PT" sz="3200" b="0" i="0" u="none" strike="noStrike" cap="none" normalizeH="0" baseline="0" dirty="0">
                <a:ln>
                  <a:noFill/>
                </a:ln>
                <a:effectLst/>
                <a:latin typeface="Arial" panose="020B0604020202020204" pitchFamily="34" charset="0"/>
              </a:rPr>
              <a:t>.</a:t>
            </a:r>
            <a:endParaRPr lang="pt-PT" sz="3200" dirty="0"/>
          </a:p>
        </p:txBody>
      </p:sp>
      <p:sp>
        <p:nvSpPr>
          <p:cNvPr id="6159" name="Rectangle 6158">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1" name="Rectangle 6160">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osição de Conteúdo 2">
            <a:extLst>
              <a:ext uri="{FF2B5EF4-FFF2-40B4-BE49-F238E27FC236}">
                <a16:creationId xmlns:a16="http://schemas.microsoft.com/office/drawing/2014/main" id="{F14ED8CC-E488-79F6-CAB9-FFA4B313E75F}"/>
              </a:ext>
            </a:extLst>
          </p:cNvPr>
          <p:cNvSpPr>
            <a:spLocks noGrp="1"/>
          </p:cNvSpPr>
          <p:nvPr>
            <p:ph idx="1"/>
          </p:nvPr>
        </p:nvSpPr>
        <p:spPr>
          <a:xfrm>
            <a:off x="793661" y="2599509"/>
            <a:ext cx="4530898" cy="3639450"/>
          </a:xfrm>
        </p:spPr>
        <p:txBody>
          <a:bodyPr anchor="ctr">
            <a:normAutofit/>
          </a:bodyPr>
          <a:lstStyle/>
          <a:p>
            <a:r>
              <a:rPr lang="en-US" sz="1400"/>
              <a:t>The sheer volume and diversity of data pose significant challenges for storage, organization, and retrieval.</a:t>
            </a:r>
          </a:p>
          <a:p>
            <a:r>
              <a:rPr lang="en-US" sz="1400"/>
              <a:t>Ensuring data quality and integrity becomes increasingly complex as the volume of data grows.</a:t>
            </a:r>
          </a:p>
          <a:p>
            <a:r>
              <a:rPr lang="en-US" sz="1400"/>
              <a:t>Scalability issues arise when traditional data management systems struggle to handle the massive influx of information.</a:t>
            </a:r>
          </a:p>
          <a:p>
            <a:r>
              <a:rPr lang="en-US" sz="1400"/>
              <a:t>Data governance and compliance become more intricate as regulations evolve and data sources multiply.</a:t>
            </a:r>
          </a:p>
          <a:p>
            <a:r>
              <a:rPr lang="en-US" sz="1400"/>
              <a:t>Extracting meaningful insights from large datasets requires sophisticated analytical tools and expertise, adding to the complexity of data management.</a:t>
            </a:r>
            <a:endParaRPr lang="pt-PT" sz="1400"/>
          </a:p>
        </p:txBody>
      </p:sp>
      <p:pic>
        <p:nvPicPr>
          <p:cNvPr id="6152" name="Picture 8" descr="Big Growth Forecasted for Big Data">
            <a:extLst>
              <a:ext uri="{FF2B5EF4-FFF2-40B4-BE49-F238E27FC236}">
                <a16:creationId xmlns:a16="http://schemas.microsoft.com/office/drawing/2014/main" id="{671C05E3-2047-06BF-2666-C02BB782048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1532" y="2894476"/>
            <a:ext cx="5150277" cy="2893801"/>
          </a:xfrm>
          <a:prstGeom prst="rect">
            <a:avLst/>
          </a:prstGeom>
          <a:noFill/>
          <a:extLst>
            <a:ext uri="{909E8E84-426E-40DD-AFC4-6F175D3DCCD1}">
              <a14:hiddenFill xmlns:a14="http://schemas.microsoft.com/office/drawing/2010/main">
                <a:solidFill>
                  <a:srgbClr val="FFFFFF"/>
                </a:solidFill>
              </a14:hiddenFill>
            </a:ext>
          </a:extLst>
        </p:spPr>
      </p:pic>
      <p:sp>
        <p:nvSpPr>
          <p:cNvPr id="6163" name="Rectangle 6162">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0274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9CD5C3-8C5E-6727-44B5-6ACB5FEB459E}"/>
              </a:ext>
            </a:extLst>
          </p:cNvPr>
          <p:cNvSpPr>
            <a:spLocks noGrp="1"/>
          </p:cNvSpPr>
          <p:nvPr>
            <p:ph type="title"/>
          </p:nvPr>
        </p:nvSpPr>
        <p:spPr/>
        <p:txBody>
          <a:bodyPr>
            <a:normAutofit/>
          </a:bodyPr>
          <a:lstStyle/>
          <a:p>
            <a:r>
              <a:rPr lang="pt-PT" sz="3600" dirty="0" err="1"/>
              <a:t>Dificulties</a:t>
            </a:r>
            <a:r>
              <a:rPr lang="pt-PT" sz="3600" dirty="0"/>
              <a:t> </a:t>
            </a:r>
            <a:r>
              <a:rPr lang="pt-PT" sz="3600" dirty="0" err="1"/>
              <a:t>of</a:t>
            </a:r>
            <a:r>
              <a:rPr lang="pt-PT" sz="3600" dirty="0"/>
              <a:t> </a:t>
            </a:r>
            <a:r>
              <a:rPr lang="pt-PT" sz="3600" dirty="0" err="1"/>
              <a:t>Managing</a:t>
            </a:r>
            <a:r>
              <a:rPr lang="pt-PT" sz="3600" dirty="0"/>
              <a:t> Data</a:t>
            </a:r>
            <a:br>
              <a:rPr lang="pt-PT" sz="3600" dirty="0"/>
            </a:br>
            <a:r>
              <a:rPr lang="en-US" sz="3200" dirty="0"/>
              <a:t>Data is scattered throughout the organizations</a:t>
            </a:r>
            <a:endParaRPr lang="pt-PT" sz="3200" dirty="0"/>
          </a:p>
        </p:txBody>
      </p:sp>
      <p:sp>
        <p:nvSpPr>
          <p:cNvPr id="3" name="Marcador de Posição de Conteúdo 2">
            <a:extLst>
              <a:ext uri="{FF2B5EF4-FFF2-40B4-BE49-F238E27FC236}">
                <a16:creationId xmlns:a16="http://schemas.microsoft.com/office/drawing/2014/main" id="{F14ED8CC-E488-79F6-CAB9-FFA4B313E75F}"/>
              </a:ext>
            </a:extLst>
          </p:cNvPr>
          <p:cNvSpPr>
            <a:spLocks noGrp="1"/>
          </p:cNvSpPr>
          <p:nvPr>
            <p:ph idx="1"/>
          </p:nvPr>
        </p:nvSpPr>
        <p:spPr/>
        <p:txBody>
          <a:bodyPr>
            <a:normAutofit fontScale="92500" lnSpcReduction="20000"/>
          </a:bodyPr>
          <a:lstStyle/>
          <a:p>
            <a:r>
              <a:rPr lang="en-US" dirty="0"/>
              <a:t>Data silos within organizations hinder seamless collaboration and decision-making across departments.</a:t>
            </a:r>
          </a:p>
          <a:p>
            <a:r>
              <a:rPr lang="en-US" dirty="0"/>
              <a:t>Inefficient data sharing practices result in duplicated efforts and inconsistencies in information.</a:t>
            </a:r>
          </a:p>
          <a:p>
            <a:r>
              <a:rPr lang="en-US" dirty="0"/>
              <a:t>Lack of centralized data management leads to difficulties in maintaining data integrity and security.</a:t>
            </a:r>
          </a:p>
          <a:p>
            <a:r>
              <a:rPr lang="en-US" dirty="0"/>
              <a:t>Extracting comprehensive insights from fragmented data sources becomes challenging, limiting the organization's ability to derive value from its data assets.</a:t>
            </a:r>
          </a:p>
          <a:p>
            <a:r>
              <a:rPr lang="en-US" dirty="0"/>
              <a:t>Implementing integrated data management strategies is essential to overcome the fragmentation and realize the full potential of organizational data.</a:t>
            </a:r>
            <a:endParaRPr lang="pt-PT" dirty="0"/>
          </a:p>
        </p:txBody>
      </p:sp>
    </p:spTree>
    <p:extLst>
      <p:ext uri="{BB962C8B-B14F-4D97-AF65-F5344CB8AC3E}">
        <p14:creationId xmlns:p14="http://schemas.microsoft.com/office/powerpoint/2010/main" val="616894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9CD5C3-8C5E-6727-44B5-6ACB5FEB459E}"/>
              </a:ext>
            </a:extLst>
          </p:cNvPr>
          <p:cNvSpPr>
            <a:spLocks noGrp="1"/>
          </p:cNvSpPr>
          <p:nvPr>
            <p:ph type="title"/>
          </p:nvPr>
        </p:nvSpPr>
        <p:spPr/>
        <p:txBody>
          <a:bodyPr>
            <a:normAutofit/>
          </a:bodyPr>
          <a:lstStyle/>
          <a:p>
            <a:r>
              <a:rPr lang="pt-PT" sz="3600" dirty="0" err="1"/>
              <a:t>Dificulties</a:t>
            </a:r>
            <a:r>
              <a:rPr lang="pt-PT" sz="3600" dirty="0"/>
              <a:t> </a:t>
            </a:r>
            <a:r>
              <a:rPr lang="pt-PT" sz="3600" dirty="0" err="1"/>
              <a:t>of</a:t>
            </a:r>
            <a:r>
              <a:rPr lang="pt-PT" sz="3600" dirty="0"/>
              <a:t> </a:t>
            </a:r>
            <a:r>
              <a:rPr lang="pt-PT" sz="3600" dirty="0" err="1"/>
              <a:t>Managing</a:t>
            </a:r>
            <a:r>
              <a:rPr lang="pt-PT" sz="3600" dirty="0"/>
              <a:t> Data</a:t>
            </a:r>
            <a:br>
              <a:rPr lang="pt-PT" sz="3600" dirty="0"/>
            </a:br>
            <a:r>
              <a:rPr lang="pt-PT" sz="3200" dirty="0" err="1"/>
              <a:t>Data</a:t>
            </a:r>
            <a:r>
              <a:rPr lang="pt-PT" sz="3200" dirty="0"/>
              <a:t> </a:t>
            </a:r>
            <a:r>
              <a:rPr lang="pt-PT" sz="3200" dirty="0" err="1"/>
              <a:t>generation</a:t>
            </a:r>
            <a:r>
              <a:rPr lang="pt-PT" sz="3200" dirty="0"/>
              <a:t> </a:t>
            </a:r>
            <a:r>
              <a:rPr lang="pt-PT" sz="3200" dirty="0" err="1"/>
              <a:t>sources</a:t>
            </a:r>
            <a:endParaRPr lang="pt-PT" sz="3200" dirty="0"/>
          </a:p>
        </p:txBody>
      </p:sp>
      <p:sp>
        <p:nvSpPr>
          <p:cNvPr id="3" name="Marcador de Posição de Conteúdo 2">
            <a:extLst>
              <a:ext uri="{FF2B5EF4-FFF2-40B4-BE49-F238E27FC236}">
                <a16:creationId xmlns:a16="http://schemas.microsoft.com/office/drawing/2014/main" id="{F14ED8CC-E488-79F6-CAB9-FFA4B313E75F}"/>
              </a:ext>
            </a:extLst>
          </p:cNvPr>
          <p:cNvSpPr>
            <a:spLocks noGrp="1"/>
          </p:cNvSpPr>
          <p:nvPr>
            <p:ph idx="1"/>
          </p:nvPr>
        </p:nvSpPr>
        <p:spPr/>
        <p:txBody>
          <a:bodyPr>
            <a:normAutofit fontScale="92500" lnSpcReduction="20000"/>
          </a:bodyPr>
          <a:lstStyle/>
          <a:p>
            <a:r>
              <a:rPr lang="en-US" dirty="0"/>
              <a:t>Data generation sources encompass a wide array of sources, including digital devices, IoT sensors, social media platforms, and online transactions.</a:t>
            </a:r>
          </a:p>
          <a:p>
            <a:r>
              <a:rPr lang="en-US" dirty="0"/>
              <a:t>The proliferation of smartphones, wearables, and smart appliances contributes significantly to the diversity and volume of generated data.</a:t>
            </a:r>
          </a:p>
          <a:p>
            <a:r>
              <a:rPr lang="en-US" dirty="0"/>
              <a:t>Social media platforms generate vast amounts of user-generated content, including text, images, and videos, adding to the data deluge.</a:t>
            </a:r>
          </a:p>
          <a:p>
            <a:r>
              <a:rPr lang="en-US" dirty="0"/>
              <a:t>Machine-generated data from sensors embedded in various devices and equipment provides real-time insights into processes and environments.</a:t>
            </a:r>
          </a:p>
          <a:p>
            <a:r>
              <a:rPr lang="en-US" dirty="0"/>
              <a:t>Online transactions, including e-commerce purchases, banking activities, and digital interactions, generate substantial data streams that fuel business operations and analytics.</a:t>
            </a:r>
            <a:endParaRPr lang="pt-PT" dirty="0"/>
          </a:p>
        </p:txBody>
      </p:sp>
    </p:spTree>
    <p:extLst>
      <p:ext uri="{BB962C8B-B14F-4D97-AF65-F5344CB8AC3E}">
        <p14:creationId xmlns:p14="http://schemas.microsoft.com/office/powerpoint/2010/main" val="988442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9CD5C3-8C5E-6727-44B5-6ACB5FEB459E}"/>
              </a:ext>
            </a:extLst>
          </p:cNvPr>
          <p:cNvSpPr>
            <a:spLocks noGrp="1"/>
          </p:cNvSpPr>
          <p:nvPr>
            <p:ph type="title"/>
          </p:nvPr>
        </p:nvSpPr>
        <p:spPr/>
        <p:txBody>
          <a:bodyPr>
            <a:normAutofit/>
          </a:bodyPr>
          <a:lstStyle/>
          <a:p>
            <a:r>
              <a:rPr lang="pt-PT" sz="3600" dirty="0" err="1"/>
              <a:t>Dificulties</a:t>
            </a:r>
            <a:r>
              <a:rPr lang="pt-PT" sz="3600" dirty="0"/>
              <a:t> </a:t>
            </a:r>
            <a:r>
              <a:rPr lang="pt-PT" sz="3600" dirty="0" err="1"/>
              <a:t>of</a:t>
            </a:r>
            <a:r>
              <a:rPr lang="pt-PT" sz="3600" dirty="0"/>
              <a:t> </a:t>
            </a:r>
            <a:r>
              <a:rPr lang="pt-PT" sz="3600" dirty="0" err="1"/>
              <a:t>Managing</a:t>
            </a:r>
            <a:r>
              <a:rPr lang="pt-PT" sz="3600" dirty="0"/>
              <a:t> Data</a:t>
            </a:r>
            <a:br>
              <a:rPr lang="pt-PT" sz="3600" dirty="0"/>
            </a:br>
            <a:r>
              <a:rPr lang="pt-PT" sz="3200" dirty="0" err="1"/>
              <a:t>Data</a:t>
            </a:r>
            <a:r>
              <a:rPr lang="pt-PT" sz="3200" dirty="0"/>
              <a:t> </a:t>
            </a:r>
            <a:r>
              <a:rPr lang="pt-PT" sz="3200" dirty="0" err="1"/>
              <a:t>Rot</a:t>
            </a:r>
            <a:r>
              <a:rPr lang="pt-PT" sz="3200" dirty="0"/>
              <a:t>/</a:t>
            </a:r>
            <a:r>
              <a:rPr lang="pt-PT" sz="3200" dirty="0" err="1"/>
              <a:t>Decay</a:t>
            </a:r>
            <a:endParaRPr lang="pt-PT" sz="3200" dirty="0"/>
          </a:p>
        </p:txBody>
      </p:sp>
      <p:sp>
        <p:nvSpPr>
          <p:cNvPr id="3" name="Marcador de Posição de Conteúdo 2">
            <a:extLst>
              <a:ext uri="{FF2B5EF4-FFF2-40B4-BE49-F238E27FC236}">
                <a16:creationId xmlns:a16="http://schemas.microsoft.com/office/drawing/2014/main" id="{F14ED8CC-E488-79F6-CAB9-FFA4B313E75F}"/>
              </a:ext>
            </a:extLst>
          </p:cNvPr>
          <p:cNvSpPr>
            <a:spLocks noGrp="1"/>
          </p:cNvSpPr>
          <p:nvPr>
            <p:ph idx="1"/>
          </p:nvPr>
        </p:nvSpPr>
        <p:spPr/>
        <p:txBody>
          <a:bodyPr>
            <a:normAutofit fontScale="92500"/>
          </a:bodyPr>
          <a:lstStyle/>
          <a:p>
            <a:r>
              <a:rPr lang="en-US" dirty="0"/>
              <a:t>It refers to the gradual degradation or loss of data integrity over time.</a:t>
            </a:r>
          </a:p>
          <a:p>
            <a:r>
              <a:rPr lang="en-US" dirty="0"/>
              <a:t>Factors contributing to data rot include hardware failures, software obsolescence, and natural degradation of storage media.</a:t>
            </a:r>
          </a:p>
          <a:p>
            <a:r>
              <a:rPr lang="en-US" dirty="0"/>
              <a:t>Without proper maintenance and periodic checks, data rot can lead to irretrievable loss of valuable information.</a:t>
            </a:r>
          </a:p>
          <a:p>
            <a:r>
              <a:rPr lang="en-US" dirty="0"/>
              <a:t>Data rot poses significant risks to long-term data preservation efforts, particularly for archival and historical data.</a:t>
            </a:r>
          </a:p>
          <a:p>
            <a:r>
              <a:rPr lang="en-US" dirty="0"/>
              <a:t>Mitigating data rot requires proactive measures such as regular backups, data migration to modern storage formats, and adherence to best practices in data management and preservation.</a:t>
            </a:r>
            <a:endParaRPr lang="pt-PT" dirty="0"/>
          </a:p>
        </p:txBody>
      </p:sp>
    </p:spTree>
    <p:extLst>
      <p:ext uri="{BB962C8B-B14F-4D97-AF65-F5344CB8AC3E}">
        <p14:creationId xmlns:p14="http://schemas.microsoft.com/office/powerpoint/2010/main" val="1428825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9CD5C3-8C5E-6727-44B5-6ACB5FEB459E}"/>
              </a:ext>
            </a:extLst>
          </p:cNvPr>
          <p:cNvSpPr>
            <a:spLocks noGrp="1"/>
          </p:cNvSpPr>
          <p:nvPr>
            <p:ph type="title"/>
          </p:nvPr>
        </p:nvSpPr>
        <p:spPr/>
        <p:txBody>
          <a:bodyPr>
            <a:normAutofit/>
          </a:bodyPr>
          <a:lstStyle/>
          <a:p>
            <a:r>
              <a:rPr lang="pt-PT" sz="3600" dirty="0" err="1"/>
              <a:t>Dificulties</a:t>
            </a:r>
            <a:r>
              <a:rPr lang="pt-PT" sz="3600" dirty="0"/>
              <a:t> </a:t>
            </a:r>
            <a:r>
              <a:rPr lang="pt-PT" sz="3600" dirty="0" err="1"/>
              <a:t>of</a:t>
            </a:r>
            <a:r>
              <a:rPr lang="pt-PT" sz="3600" dirty="0"/>
              <a:t> </a:t>
            </a:r>
            <a:r>
              <a:rPr lang="pt-PT" sz="3600" dirty="0" err="1"/>
              <a:t>Managing</a:t>
            </a:r>
            <a:r>
              <a:rPr lang="pt-PT" sz="3600" dirty="0"/>
              <a:t> Data</a:t>
            </a:r>
            <a:br>
              <a:rPr lang="pt-PT" sz="3600" dirty="0"/>
            </a:br>
            <a:r>
              <a:rPr lang="pt-PT" sz="3200" dirty="0" err="1"/>
              <a:t>Data</a:t>
            </a:r>
            <a:r>
              <a:rPr lang="pt-PT" sz="3200" dirty="0"/>
              <a:t> </a:t>
            </a:r>
            <a:r>
              <a:rPr lang="pt-PT" sz="3200" dirty="0" err="1"/>
              <a:t>Security</a:t>
            </a:r>
            <a:endParaRPr lang="pt-PT" sz="3200" dirty="0"/>
          </a:p>
        </p:txBody>
      </p:sp>
      <p:sp>
        <p:nvSpPr>
          <p:cNvPr id="3" name="Marcador de Posição de Conteúdo 2">
            <a:extLst>
              <a:ext uri="{FF2B5EF4-FFF2-40B4-BE49-F238E27FC236}">
                <a16:creationId xmlns:a16="http://schemas.microsoft.com/office/drawing/2014/main" id="{F14ED8CC-E488-79F6-CAB9-FFA4B313E75F}"/>
              </a:ext>
            </a:extLst>
          </p:cNvPr>
          <p:cNvSpPr>
            <a:spLocks noGrp="1"/>
          </p:cNvSpPr>
          <p:nvPr>
            <p:ph idx="1"/>
          </p:nvPr>
        </p:nvSpPr>
        <p:spPr/>
        <p:txBody>
          <a:bodyPr>
            <a:normAutofit fontScale="85000" lnSpcReduction="10000"/>
          </a:bodyPr>
          <a:lstStyle/>
          <a:p>
            <a:r>
              <a:rPr lang="en-US" dirty="0"/>
              <a:t>Data security encompasses measures and protocols designed to protect digital information from unauthorized access, theft, or alteration.</a:t>
            </a:r>
          </a:p>
          <a:p>
            <a:r>
              <a:rPr lang="en-US" dirty="0"/>
              <a:t>Threats to data security include cyberattacks, insider threats, and accidental data breaches.</a:t>
            </a:r>
          </a:p>
          <a:p>
            <a:r>
              <a:rPr lang="en-US" dirty="0"/>
              <a:t>Encryption techniques play a crucial role in safeguarding data during transmission and storage, rendering it unreadable to unauthorized users.</a:t>
            </a:r>
          </a:p>
          <a:p>
            <a:r>
              <a:rPr lang="en-US" dirty="0"/>
              <a:t>Access control mechanisms, such as user authentication and authorization, help enforce the principle of least privilege and limit access to sensitive data.</a:t>
            </a:r>
          </a:p>
          <a:p>
            <a:r>
              <a:rPr lang="en-US" dirty="0"/>
              <a:t>Regular security audits, vulnerability assessments, and employee training programs are essential components of a comprehensive data security strategy.</a:t>
            </a:r>
            <a:endParaRPr lang="pt-PT" dirty="0"/>
          </a:p>
        </p:txBody>
      </p:sp>
    </p:spTree>
    <p:extLst>
      <p:ext uri="{BB962C8B-B14F-4D97-AF65-F5344CB8AC3E}">
        <p14:creationId xmlns:p14="http://schemas.microsoft.com/office/powerpoint/2010/main" val="2226311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9CD5C3-8C5E-6727-44B5-6ACB5FEB459E}"/>
              </a:ext>
            </a:extLst>
          </p:cNvPr>
          <p:cNvSpPr>
            <a:spLocks noGrp="1"/>
          </p:cNvSpPr>
          <p:nvPr>
            <p:ph type="title"/>
          </p:nvPr>
        </p:nvSpPr>
        <p:spPr/>
        <p:txBody>
          <a:bodyPr>
            <a:normAutofit/>
          </a:bodyPr>
          <a:lstStyle/>
          <a:p>
            <a:r>
              <a:rPr lang="pt-PT" sz="3600" dirty="0" err="1"/>
              <a:t>Dificulties</a:t>
            </a:r>
            <a:r>
              <a:rPr lang="pt-PT" sz="3600" dirty="0"/>
              <a:t> </a:t>
            </a:r>
            <a:r>
              <a:rPr lang="pt-PT" sz="3600" dirty="0" err="1"/>
              <a:t>of</a:t>
            </a:r>
            <a:r>
              <a:rPr lang="pt-PT" sz="3600" dirty="0"/>
              <a:t> </a:t>
            </a:r>
            <a:r>
              <a:rPr lang="pt-PT" sz="3600" dirty="0" err="1"/>
              <a:t>Managing</a:t>
            </a:r>
            <a:r>
              <a:rPr lang="pt-PT" sz="3600" dirty="0"/>
              <a:t> Data</a:t>
            </a:r>
            <a:br>
              <a:rPr lang="pt-PT" sz="3600" dirty="0"/>
            </a:br>
            <a:r>
              <a:rPr lang="pt-PT" sz="3200" dirty="0" err="1"/>
              <a:t>Regulations</a:t>
            </a:r>
            <a:endParaRPr lang="pt-PT" sz="3200" dirty="0"/>
          </a:p>
        </p:txBody>
      </p:sp>
      <p:sp>
        <p:nvSpPr>
          <p:cNvPr id="3" name="Marcador de Posição de Conteúdo 2">
            <a:extLst>
              <a:ext uri="{FF2B5EF4-FFF2-40B4-BE49-F238E27FC236}">
                <a16:creationId xmlns:a16="http://schemas.microsoft.com/office/drawing/2014/main" id="{F14ED8CC-E488-79F6-CAB9-FFA4B313E75F}"/>
              </a:ext>
            </a:extLst>
          </p:cNvPr>
          <p:cNvSpPr>
            <a:spLocks noGrp="1"/>
          </p:cNvSpPr>
          <p:nvPr>
            <p:ph idx="1"/>
          </p:nvPr>
        </p:nvSpPr>
        <p:spPr/>
        <p:txBody>
          <a:bodyPr>
            <a:normAutofit fontScale="85000" lnSpcReduction="20000"/>
          </a:bodyPr>
          <a:lstStyle/>
          <a:p>
            <a:r>
              <a:rPr lang="en-US" dirty="0"/>
              <a:t>Data regulations, such as GDPR in Europe and CCPA in California, impose legal obligations on organizations regarding the collection, processing, and protection of personal data.</a:t>
            </a:r>
          </a:p>
          <a:p>
            <a:r>
              <a:rPr lang="en-US" dirty="0"/>
              <a:t>Compliance with data regulations is essential to avoid legal consequences, including hefty fines and reputational damage.</a:t>
            </a:r>
          </a:p>
          <a:p>
            <a:r>
              <a:rPr lang="en-US" dirty="0"/>
              <a:t>Data regulations often require organizations to obtain explicit consent from individuals before collecting and processing their personal information.</a:t>
            </a:r>
          </a:p>
          <a:p>
            <a:r>
              <a:rPr lang="en-US" dirty="0"/>
              <a:t>Regulatory requirements may include data breach notification obligations, mandating organizations to report security incidents to relevant authorities and affected individuals.</a:t>
            </a:r>
          </a:p>
          <a:p>
            <a:r>
              <a:rPr lang="en-US" dirty="0"/>
              <a:t>Data regulations are evolving continuously in response to technological advancements and changing privacy concerns, necessitating ongoing compliance efforts by organizations.</a:t>
            </a:r>
            <a:endParaRPr lang="pt-PT" dirty="0"/>
          </a:p>
        </p:txBody>
      </p:sp>
    </p:spTree>
    <p:extLst>
      <p:ext uri="{BB962C8B-B14F-4D97-AF65-F5344CB8AC3E}">
        <p14:creationId xmlns:p14="http://schemas.microsoft.com/office/powerpoint/2010/main" val="3249619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2EE40FE-854D-BA84-6822-89002ECD5C10}"/>
              </a:ext>
            </a:extLst>
          </p:cNvPr>
          <p:cNvSpPr>
            <a:spLocks noGrp="1"/>
          </p:cNvSpPr>
          <p:nvPr>
            <p:ph type="title"/>
          </p:nvPr>
        </p:nvSpPr>
        <p:spPr>
          <a:xfrm>
            <a:off x="761803" y="350196"/>
            <a:ext cx="4646904" cy="1624520"/>
          </a:xfrm>
        </p:spPr>
        <p:txBody>
          <a:bodyPr anchor="ctr">
            <a:normAutofit/>
          </a:bodyPr>
          <a:lstStyle/>
          <a:p>
            <a:r>
              <a:rPr lang="pt-PT" sz="4000"/>
              <a:t>Index</a:t>
            </a:r>
          </a:p>
        </p:txBody>
      </p:sp>
      <p:sp>
        <p:nvSpPr>
          <p:cNvPr id="3" name="Marcador de Posição de Conteúdo 2">
            <a:extLst>
              <a:ext uri="{FF2B5EF4-FFF2-40B4-BE49-F238E27FC236}">
                <a16:creationId xmlns:a16="http://schemas.microsoft.com/office/drawing/2014/main" id="{AA332263-97F4-B899-848C-4B68ED915B09}"/>
              </a:ext>
            </a:extLst>
          </p:cNvPr>
          <p:cNvSpPr>
            <a:spLocks noGrp="1"/>
          </p:cNvSpPr>
          <p:nvPr>
            <p:ph idx="1"/>
          </p:nvPr>
        </p:nvSpPr>
        <p:spPr>
          <a:xfrm>
            <a:off x="761802" y="2743200"/>
            <a:ext cx="4646905" cy="3613149"/>
          </a:xfrm>
        </p:spPr>
        <p:txBody>
          <a:bodyPr anchor="ctr">
            <a:normAutofit/>
          </a:bodyPr>
          <a:lstStyle/>
          <a:p>
            <a:r>
              <a:rPr lang="pt-PT" sz="2000" b="1"/>
              <a:t>Opening Case</a:t>
            </a:r>
          </a:p>
          <a:p>
            <a:r>
              <a:rPr lang="pt-PT" sz="2000"/>
              <a:t>Introduction</a:t>
            </a:r>
          </a:p>
          <a:p>
            <a:r>
              <a:rPr lang="pt-PT" sz="2000"/>
              <a:t>Managing Data</a:t>
            </a:r>
          </a:p>
          <a:p>
            <a:r>
              <a:rPr lang="pt-PT" sz="2000"/>
              <a:t>The Database Approach</a:t>
            </a:r>
          </a:p>
          <a:p>
            <a:r>
              <a:rPr lang="pt-PT" sz="2000"/>
              <a:t>Big Data</a:t>
            </a:r>
          </a:p>
          <a:p>
            <a:r>
              <a:rPr lang="pt-PT" sz="2000"/>
              <a:t>Data warehouses and data marts</a:t>
            </a:r>
          </a:p>
          <a:p>
            <a:r>
              <a:rPr lang="pt-PT" sz="2000"/>
              <a:t>Knowledge management</a:t>
            </a:r>
          </a:p>
          <a:p>
            <a:r>
              <a:rPr lang="pt-PT" sz="2000"/>
              <a:t>Fundamentals of relational Database operations</a:t>
            </a:r>
          </a:p>
        </p:txBody>
      </p:sp>
      <p:pic>
        <p:nvPicPr>
          <p:cNvPr id="5" name="Picture 4" descr="Graph">
            <a:extLst>
              <a:ext uri="{FF2B5EF4-FFF2-40B4-BE49-F238E27FC236}">
                <a16:creationId xmlns:a16="http://schemas.microsoft.com/office/drawing/2014/main" id="{1CD4DDF6-DA88-D1F7-0E4E-FE357DEE075A}"/>
              </a:ext>
            </a:extLst>
          </p:cNvPr>
          <p:cNvPicPr>
            <a:picLocks noChangeAspect="1"/>
          </p:cNvPicPr>
          <p:nvPr/>
        </p:nvPicPr>
        <p:blipFill rotWithShape="1">
          <a:blip r:embed="rId2"/>
          <a:srcRect l="16558" r="27824"/>
          <a:stretch/>
        </p:blipFill>
        <p:spPr>
          <a:xfrm>
            <a:off x="6096000" y="1"/>
            <a:ext cx="6102825" cy="6858000"/>
          </a:xfrm>
          <a:prstGeom prst="rect">
            <a:avLst/>
          </a:prstGeom>
        </p:spPr>
      </p:pic>
    </p:spTree>
    <p:extLst>
      <p:ext uri="{BB962C8B-B14F-4D97-AF65-F5344CB8AC3E}">
        <p14:creationId xmlns:p14="http://schemas.microsoft.com/office/powerpoint/2010/main" val="2787848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8" name="Rectangle 7177">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0" name="Right Triangle 7179">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82" name="Rectangle 7181">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ABAB5DC-7876-653C-0F41-A6D276D87C12}"/>
              </a:ext>
            </a:extLst>
          </p:cNvPr>
          <p:cNvSpPr>
            <a:spLocks noGrp="1"/>
          </p:cNvSpPr>
          <p:nvPr>
            <p:ph type="title"/>
          </p:nvPr>
        </p:nvSpPr>
        <p:spPr>
          <a:xfrm>
            <a:off x="1123356" y="1188637"/>
            <a:ext cx="9984615" cy="1597228"/>
          </a:xfrm>
        </p:spPr>
        <p:txBody>
          <a:bodyPr>
            <a:normAutofit/>
          </a:bodyPr>
          <a:lstStyle/>
          <a:p>
            <a:r>
              <a:rPr lang="pt-PT" sz="5100"/>
              <a:t>Managing Data</a:t>
            </a:r>
            <a:br>
              <a:rPr lang="pt-PT" sz="5100"/>
            </a:br>
            <a:r>
              <a:rPr lang="pt-PT" sz="5100"/>
              <a:t>What to do with all the data?</a:t>
            </a:r>
          </a:p>
        </p:txBody>
      </p:sp>
      <p:pic>
        <p:nvPicPr>
          <p:cNvPr id="7173" name="Picture 5" descr="Business Directory - List of Small ...">
            <a:extLst>
              <a:ext uri="{FF2B5EF4-FFF2-40B4-BE49-F238E27FC236}">
                <a16:creationId xmlns:a16="http://schemas.microsoft.com/office/drawing/2014/main" id="{9ACBA77F-1FCF-3770-C338-69FC93EB62E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23357" y="3453330"/>
            <a:ext cx="3533985" cy="1858192"/>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Posição de Conteúdo 2">
            <a:extLst>
              <a:ext uri="{FF2B5EF4-FFF2-40B4-BE49-F238E27FC236}">
                <a16:creationId xmlns:a16="http://schemas.microsoft.com/office/drawing/2014/main" id="{C605798B-EBB6-B03F-B51C-9DBC0B8C7533}"/>
              </a:ext>
            </a:extLst>
          </p:cNvPr>
          <p:cNvSpPr>
            <a:spLocks noGrp="1"/>
          </p:cNvSpPr>
          <p:nvPr>
            <p:ph idx="1"/>
          </p:nvPr>
        </p:nvSpPr>
        <p:spPr>
          <a:xfrm>
            <a:off x="5255260" y="2998278"/>
            <a:ext cx="4238257" cy="2728198"/>
          </a:xfrm>
        </p:spPr>
        <p:txBody>
          <a:bodyPr anchor="t">
            <a:normAutofit/>
          </a:bodyPr>
          <a:lstStyle/>
          <a:p>
            <a:r>
              <a:rPr lang="en-US" sz="2000"/>
              <a:t>Enigma's Data Integration and Analytics Platform</a:t>
            </a:r>
          </a:p>
          <a:p>
            <a:r>
              <a:rPr lang="en-US" sz="2000"/>
              <a:t>Industry Applications of Enigma's Machine Learning Algorithms</a:t>
            </a:r>
          </a:p>
          <a:p>
            <a:r>
              <a:rPr lang="en-US" sz="2000"/>
              <a:t>Contributions to Social Causes and Privacy Initiatives</a:t>
            </a:r>
          </a:p>
          <a:p>
            <a:r>
              <a:rPr lang="en-US" sz="2000"/>
              <a:t>Growth and Impact</a:t>
            </a:r>
            <a:endParaRPr lang="pt-PT" sz="2000"/>
          </a:p>
        </p:txBody>
      </p:sp>
    </p:spTree>
    <p:extLst>
      <p:ext uri="{BB962C8B-B14F-4D97-AF65-F5344CB8AC3E}">
        <p14:creationId xmlns:p14="http://schemas.microsoft.com/office/powerpoint/2010/main" val="4107606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03" name="Rectangle 8202">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5" name="Right Triangle 8204">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07" name="Rectangle 8206">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09775DF-9093-91C9-BF3A-B36B4ECF9458}"/>
              </a:ext>
            </a:extLst>
          </p:cNvPr>
          <p:cNvSpPr>
            <a:spLocks noGrp="1"/>
          </p:cNvSpPr>
          <p:nvPr>
            <p:ph type="title"/>
          </p:nvPr>
        </p:nvSpPr>
        <p:spPr>
          <a:xfrm>
            <a:off x="1123356" y="1188637"/>
            <a:ext cx="9984615" cy="1597228"/>
          </a:xfrm>
        </p:spPr>
        <p:txBody>
          <a:bodyPr>
            <a:normAutofit/>
          </a:bodyPr>
          <a:lstStyle/>
          <a:p>
            <a:r>
              <a:rPr lang="pt-PT" sz="5100"/>
              <a:t>Managing Data</a:t>
            </a:r>
            <a:br>
              <a:rPr lang="pt-PT" sz="5100"/>
            </a:br>
            <a:r>
              <a:rPr lang="pt-PT" sz="5100"/>
              <a:t>Data Governance</a:t>
            </a:r>
          </a:p>
        </p:txBody>
      </p:sp>
      <p:pic>
        <p:nvPicPr>
          <p:cNvPr id="8198" name="Picture 6" descr="What is data governance, why it matters and best practices">
            <a:extLst>
              <a:ext uri="{FF2B5EF4-FFF2-40B4-BE49-F238E27FC236}">
                <a16:creationId xmlns:a16="http://schemas.microsoft.com/office/drawing/2014/main" id="{4C4B308F-5F74-E573-07AF-09E2A810280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47334" y="3018327"/>
            <a:ext cx="3486030" cy="2728198"/>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Posição de Conteúdo 2">
            <a:extLst>
              <a:ext uri="{FF2B5EF4-FFF2-40B4-BE49-F238E27FC236}">
                <a16:creationId xmlns:a16="http://schemas.microsoft.com/office/drawing/2014/main" id="{AD4A5AF9-46D3-ED89-9BD2-9246152E8750}"/>
              </a:ext>
            </a:extLst>
          </p:cNvPr>
          <p:cNvSpPr>
            <a:spLocks noGrp="1"/>
          </p:cNvSpPr>
          <p:nvPr>
            <p:ph idx="1"/>
          </p:nvPr>
        </p:nvSpPr>
        <p:spPr>
          <a:xfrm>
            <a:off x="5255260" y="2998278"/>
            <a:ext cx="4238257" cy="2728198"/>
          </a:xfrm>
        </p:spPr>
        <p:txBody>
          <a:bodyPr anchor="t">
            <a:normAutofit/>
          </a:bodyPr>
          <a:lstStyle/>
          <a:p>
            <a:r>
              <a:rPr lang="pt-PT" sz="1900"/>
              <a:t>Data governance is an approach to managing information across na entire organization</a:t>
            </a:r>
          </a:p>
          <a:p>
            <a:r>
              <a:rPr lang="en-US" sz="1900"/>
              <a:t> Setting internal standards—data policies—that apply to how data is gathered, stored, processed, and disposed of.</a:t>
            </a:r>
          </a:p>
          <a:p>
            <a:r>
              <a:rPr lang="en-US" sz="1900"/>
              <a:t>Master Data Management is the way to implement this</a:t>
            </a:r>
          </a:p>
          <a:p>
            <a:endParaRPr lang="pt-PT" sz="1900"/>
          </a:p>
        </p:txBody>
      </p:sp>
    </p:spTree>
    <p:extLst>
      <p:ext uri="{BB962C8B-B14F-4D97-AF65-F5344CB8AC3E}">
        <p14:creationId xmlns:p14="http://schemas.microsoft.com/office/powerpoint/2010/main" val="211512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5" name="Right Triangle 9224">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27" name="Rectangle 9226">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6D27424-32B2-3827-534D-3F08B1CABCC5}"/>
              </a:ext>
            </a:extLst>
          </p:cNvPr>
          <p:cNvSpPr>
            <a:spLocks noGrp="1"/>
          </p:cNvSpPr>
          <p:nvPr>
            <p:ph type="title"/>
          </p:nvPr>
        </p:nvSpPr>
        <p:spPr>
          <a:xfrm>
            <a:off x="1123356" y="1188637"/>
            <a:ext cx="9984615" cy="1597228"/>
          </a:xfrm>
        </p:spPr>
        <p:txBody>
          <a:bodyPr>
            <a:normAutofit/>
          </a:bodyPr>
          <a:lstStyle/>
          <a:p>
            <a:r>
              <a:rPr lang="pt-PT" sz="5100"/>
              <a:t>Data Governance</a:t>
            </a:r>
            <a:br>
              <a:rPr lang="pt-PT" sz="5100"/>
            </a:br>
            <a:r>
              <a:rPr lang="pt-PT" sz="5100"/>
              <a:t>Master Data Management</a:t>
            </a:r>
          </a:p>
        </p:txBody>
      </p:sp>
      <p:pic>
        <p:nvPicPr>
          <p:cNvPr id="9218" name="Picture 2" descr="Master Data Management (MDM) Framework">
            <a:extLst>
              <a:ext uri="{FF2B5EF4-FFF2-40B4-BE49-F238E27FC236}">
                <a16:creationId xmlns:a16="http://schemas.microsoft.com/office/drawing/2014/main" id="{A55F4EAB-98B8-40E6-A900-D94BEC02A83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19396" y="3018327"/>
            <a:ext cx="2741907" cy="2728198"/>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Posição de Conteúdo 2">
            <a:extLst>
              <a:ext uri="{FF2B5EF4-FFF2-40B4-BE49-F238E27FC236}">
                <a16:creationId xmlns:a16="http://schemas.microsoft.com/office/drawing/2014/main" id="{8299D7BC-D2FF-0FE7-8BFC-2CA228C24E0C}"/>
              </a:ext>
            </a:extLst>
          </p:cNvPr>
          <p:cNvSpPr>
            <a:spLocks noGrp="1"/>
          </p:cNvSpPr>
          <p:nvPr>
            <p:ph idx="1"/>
          </p:nvPr>
        </p:nvSpPr>
        <p:spPr>
          <a:xfrm>
            <a:off x="5255260" y="2998278"/>
            <a:ext cx="4238257" cy="2728198"/>
          </a:xfrm>
        </p:spPr>
        <p:txBody>
          <a:bodyPr anchor="t">
            <a:normAutofit/>
          </a:bodyPr>
          <a:lstStyle/>
          <a:p>
            <a:r>
              <a:rPr lang="pt-PT" sz="2000"/>
              <a:t>It provides companies with the ability to store, maintain, Exchange and synchronize </a:t>
            </a:r>
            <a:r>
              <a:rPr lang="en-US" sz="2000"/>
              <a:t>a consistent, accurate, and timely “single version of the truth” for the company’s master data</a:t>
            </a:r>
            <a:endParaRPr lang="pt-PT" sz="2000"/>
          </a:p>
        </p:txBody>
      </p:sp>
    </p:spTree>
    <p:extLst>
      <p:ext uri="{BB962C8B-B14F-4D97-AF65-F5344CB8AC3E}">
        <p14:creationId xmlns:p14="http://schemas.microsoft.com/office/powerpoint/2010/main" val="9550874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53" name="Rectangle 10246">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4" name="Rectangle 10248">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DFD086C-84A9-8D7F-7038-F5A01BB6F81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kern="1200">
                <a:solidFill>
                  <a:srgbClr val="FFFFFF"/>
                </a:solidFill>
                <a:latin typeface="+mj-lt"/>
                <a:ea typeface="+mj-ea"/>
                <a:cs typeface="+mj-cs"/>
              </a:rPr>
              <a:t>Data Governance</a:t>
            </a:r>
            <a:br>
              <a:rPr lang="en-US" sz="2200" kern="1200">
                <a:solidFill>
                  <a:srgbClr val="FFFFFF"/>
                </a:solidFill>
                <a:latin typeface="+mj-lt"/>
                <a:ea typeface="+mj-ea"/>
                <a:cs typeface="+mj-cs"/>
              </a:rPr>
            </a:br>
            <a:r>
              <a:rPr lang="en-US" sz="2200" kern="1200">
                <a:solidFill>
                  <a:srgbClr val="FFFFFF"/>
                </a:solidFill>
                <a:latin typeface="+mj-lt"/>
                <a:ea typeface="+mj-ea"/>
                <a:cs typeface="+mj-cs"/>
              </a:rPr>
              <a:t>Master Data vs Transactional data</a:t>
            </a:r>
          </a:p>
        </p:txBody>
      </p:sp>
      <p:pic>
        <p:nvPicPr>
          <p:cNvPr id="10242" name="Picture 2" descr="MDM – Managing master data efficiently &amp; with quality assurance">
            <a:extLst>
              <a:ext uri="{FF2B5EF4-FFF2-40B4-BE49-F238E27FC236}">
                <a16:creationId xmlns:a16="http://schemas.microsoft.com/office/drawing/2014/main" id="{950EA76D-5DC5-CDDB-C576-8C9A9A305AC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038600" y="992303"/>
            <a:ext cx="7188199" cy="4870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4791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65C0385-5E30-4D2E-AF9F-4639659D3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
            <a:extLst>
              <a:ext uri="{FF2B5EF4-FFF2-40B4-BE49-F238E27FC236}">
                <a16:creationId xmlns:a16="http://schemas.microsoft.com/office/drawing/2014/main" id="{F2403937-2DC8-C674-A314-2573DCD5E83A}"/>
              </a:ext>
            </a:extLst>
          </p:cNvPr>
          <p:cNvPicPr>
            <a:picLocks noChangeAspect="1"/>
          </p:cNvPicPr>
          <p:nvPr/>
        </p:nvPicPr>
        <p:blipFill rotWithShape="1">
          <a:blip r:embed="rId2"/>
          <a:srcRect l="7611" r="18877" b="1"/>
          <a:stretch/>
        </p:blipFill>
        <p:spPr>
          <a:xfrm>
            <a:off x="20" y="1666568"/>
            <a:ext cx="6106195" cy="5191432"/>
          </a:xfrm>
          <a:prstGeom prst="rect">
            <a:avLst/>
          </a:prstGeom>
        </p:spPr>
      </p:pic>
      <p:sp useBgFill="1">
        <p:nvSpPr>
          <p:cNvPr id="11" name="Rectangle 10">
            <a:extLst>
              <a:ext uri="{FF2B5EF4-FFF2-40B4-BE49-F238E27FC236}">
                <a16:creationId xmlns:a16="http://schemas.microsoft.com/office/drawing/2014/main" id="{E335820B-3A29-42C5-AA8D-10ECA43CD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1729117"/>
          </a:xfrm>
          <a:prstGeom prst="rect">
            <a:avLst/>
          </a:prstGeom>
          <a:ln>
            <a:noFill/>
          </a:ln>
          <a:effectLst>
            <a:outerShdw blurRad="368300" dist="101600" dir="546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2EE40FE-854D-BA84-6822-89002ECD5C10}"/>
              </a:ext>
            </a:extLst>
          </p:cNvPr>
          <p:cNvSpPr>
            <a:spLocks noGrp="1"/>
          </p:cNvSpPr>
          <p:nvPr>
            <p:ph type="title"/>
          </p:nvPr>
        </p:nvSpPr>
        <p:spPr>
          <a:xfrm>
            <a:off x="761801" y="352766"/>
            <a:ext cx="10591999" cy="1023584"/>
          </a:xfrm>
        </p:spPr>
        <p:txBody>
          <a:bodyPr>
            <a:normAutofit/>
          </a:bodyPr>
          <a:lstStyle/>
          <a:p>
            <a:r>
              <a:rPr lang="pt-PT" sz="4000"/>
              <a:t>Index</a:t>
            </a:r>
          </a:p>
        </p:txBody>
      </p:sp>
      <p:sp>
        <p:nvSpPr>
          <p:cNvPr id="3" name="Marcador de Posição de Conteúdo 2">
            <a:extLst>
              <a:ext uri="{FF2B5EF4-FFF2-40B4-BE49-F238E27FC236}">
                <a16:creationId xmlns:a16="http://schemas.microsoft.com/office/drawing/2014/main" id="{AA332263-97F4-B899-848C-4B68ED915B09}"/>
              </a:ext>
            </a:extLst>
          </p:cNvPr>
          <p:cNvSpPr>
            <a:spLocks noGrp="1"/>
          </p:cNvSpPr>
          <p:nvPr>
            <p:ph idx="1"/>
          </p:nvPr>
        </p:nvSpPr>
        <p:spPr>
          <a:xfrm>
            <a:off x="6803408" y="2249766"/>
            <a:ext cx="4550391" cy="4070303"/>
          </a:xfrm>
        </p:spPr>
        <p:txBody>
          <a:bodyPr anchor="ctr">
            <a:normAutofit/>
          </a:bodyPr>
          <a:lstStyle/>
          <a:p>
            <a:r>
              <a:rPr lang="pt-PT" sz="2000"/>
              <a:t>Opening Case</a:t>
            </a:r>
          </a:p>
          <a:p>
            <a:r>
              <a:rPr lang="pt-PT" sz="2000"/>
              <a:t>Introduction</a:t>
            </a:r>
          </a:p>
          <a:p>
            <a:r>
              <a:rPr lang="pt-PT" sz="2000"/>
              <a:t>Managing Data</a:t>
            </a:r>
          </a:p>
          <a:p>
            <a:r>
              <a:rPr lang="pt-PT" sz="2000" b="1"/>
              <a:t>The Database Approach</a:t>
            </a:r>
          </a:p>
          <a:p>
            <a:r>
              <a:rPr lang="pt-PT" sz="2000"/>
              <a:t>Big Data</a:t>
            </a:r>
          </a:p>
          <a:p>
            <a:r>
              <a:rPr lang="pt-PT" sz="2000"/>
              <a:t>Data warehouses and data marts</a:t>
            </a:r>
          </a:p>
          <a:p>
            <a:r>
              <a:rPr lang="pt-PT" sz="2000"/>
              <a:t>Knowledge management</a:t>
            </a:r>
          </a:p>
          <a:p>
            <a:r>
              <a:rPr lang="pt-PT" sz="2000"/>
              <a:t>Fundamentals of relational Database operations</a:t>
            </a:r>
          </a:p>
        </p:txBody>
      </p:sp>
    </p:spTree>
    <p:extLst>
      <p:ext uri="{BB962C8B-B14F-4D97-AF65-F5344CB8AC3E}">
        <p14:creationId xmlns:p14="http://schemas.microsoft.com/office/powerpoint/2010/main" val="15668636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Slide Background">
            <a:extLst>
              <a:ext uri="{FF2B5EF4-FFF2-40B4-BE49-F238E27FC236}">
                <a16:creationId xmlns:a16="http://schemas.microsoft.com/office/drawing/2014/main" id="{B65C0385-5E30-4D2E-AF9F-4639659D3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Top 10 Databases to Use in 2021. MySQL ...">
            <a:extLst>
              <a:ext uri="{FF2B5EF4-FFF2-40B4-BE49-F238E27FC236}">
                <a16:creationId xmlns:a16="http://schemas.microsoft.com/office/drawing/2014/main" id="{E8F779EE-1CC1-8816-0AC3-5CBE18309F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629" r="10790"/>
          <a:stretch/>
        </p:blipFill>
        <p:spPr bwMode="auto">
          <a:xfrm>
            <a:off x="20" y="1666568"/>
            <a:ext cx="6106195" cy="5191432"/>
          </a:xfrm>
          <a:prstGeom prst="rect">
            <a:avLst/>
          </a:prstGeom>
          <a:noFill/>
          <a:extLst>
            <a:ext uri="{909E8E84-426E-40DD-AFC4-6F175D3DCCD1}">
              <a14:hiddenFill xmlns:a14="http://schemas.microsoft.com/office/drawing/2010/main">
                <a:solidFill>
                  <a:srgbClr val="FFFFFF"/>
                </a:solidFill>
              </a14:hiddenFill>
            </a:ext>
          </a:extLst>
        </p:spPr>
      </p:pic>
      <p:sp useBgFill="1">
        <p:nvSpPr>
          <p:cNvPr id="1035" name="Rectangle 1034">
            <a:extLst>
              <a:ext uri="{FF2B5EF4-FFF2-40B4-BE49-F238E27FC236}">
                <a16:creationId xmlns:a16="http://schemas.microsoft.com/office/drawing/2014/main" id="{E335820B-3A29-42C5-AA8D-10ECA43CD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1729117"/>
          </a:xfrm>
          <a:prstGeom prst="rect">
            <a:avLst/>
          </a:prstGeom>
          <a:ln>
            <a:noFill/>
          </a:ln>
          <a:effectLst>
            <a:outerShdw blurRad="368300" dist="101600" dir="546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F330576-AF8E-D856-5D41-6C14C5BE814C}"/>
              </a:ext>
            </a:extLst>
          </p:cNvPr>
          <p:cNvSpPr>
            <a:spLocks noGrp="1"/>
          </p:cNvSpPr>
          <p:nvPr>
            <p:ph type="title"/>
          </p:nvPr>
        </p:nvSpPr>
        <p:spPr>
          <a:xfrm>
            <a:off x="761801" y="352766"/>
            <a:ext cx="10591999" cy="1023584"/>
          </a:xfrm>
        </p:spPr>
        <p:txBody>
          <a:bodyPr>
            <a:normAutofit/>
          </a:bodyPr>
          <a:lstStyle/>
          <a:p>
            <a:r>
              <a:rPr lang="pt-PT" sz="3100"/>
              <a:t>The database approach</a:t>
            </a:r>
            <a:br>
              <a:rPr lang="pt-PT" sz="3100"/>
            </a:br>
            <a:r>
              <a:rPr lang="pt-PT" sz="3100"/>
              <a:t>Emergence of databases</a:t>
            </a:r>
          </a:p>
        </p:txBody>
      </p:sp>
      <p:sp>
        <p:nvSpPr>
          <p:cNvPr id="3" name="Marcador de Posição de Conteúdo 2">
            <a:extLst>
              <a:ext uri="{FF2B5EF4-FFF2-40B4-BE49-F238E27FC236}">
                <a16:creationId xmlns:a16="http://schemas.microsoft.com/office/drawing/2014/main" id="{2AAAADFA-08F4-6AB4-6D6A-8A432136AEC7}"/>
              </a:ext>
            </a:extLst>
          </p:cNvPr>
          <p:cNvSpPr>
            <a:spLocks noGrp="1"/>
          </p:cNvSpPr>
          <p:nvPr>
            <p:ph idx="1"/>
          </p:nvPr>
        </p:nvSpPr>
        <p:spPr>
          <a:xfrm>
            <a:off x="6803408" y="2249766"/>
            <a:ext cx="4550391" cy="4070303"/>
          </a:xfrm>
        </p:spPr>
        <p:txBody>
          <a:bodyPr anchor="ctr">
            <a:normAutofit/>
          </a:bodyPr>
          <a:lstStyle/>
          <a:p>
            <a:r>
              <a:rPr lang="pt-PT" sz="2000"/>
              <a:t>Data syncronization was done on files</a:t>
            </a:r>
          </a:p>
          <a:p>
            <a:pPr lvl="1"/>
            <a:r>
              <a:rPr lang="pt-PT" sz="2000"/>
              <a:t>It caused problems such as:</a:t>
            </a:r>
          </a:p>
          <a:p>
            <a:pPr lvl="2"/>
            <a:r>
              <a:rPr lang="pt-PT" dirty="0"/>
              <a:t>Data </a:t>
            </a:r>
            <a:r>
              <a:rPr lang="pt-PT"/>
              <a:t>redudancy</a:t>
            </a:r>
            <a:endParaRPr lang="pt-PT" dirty="0"/>
          </a:p>
          <a:p>
            <a:pPr lvl="2"/>
            <a:r>
              <a:rPr lang="pt-PT" dirty="0"/>
              <a:t>Data </a:t>
            </a:r>
            <a:r>
              <a:rPr lang="pt-PT"/>
              <a:t>isolation</a:t>
            </a:r>
            <a:endParaRPr lang="pt-PT" dirty="0"/>
          </a:p>
          <a:p>
            <a:pPr lvl="2"/>
            <a:r>
              <a:rPr lang="pt-PT" dirty="0"/>
              <a:t>Data </a:t>
            </a:r>
            <a:r>
              <a:rPr lang="pt-PT"/>
              <a:t>inconsistency</a:t>
            </a:r>
            <a:endParaRPr lang="pt-PT" dirty="0"/>
          </a:p>
          <a:p>
            <a:r>
              <a:rPr lang="pt-PT" sz="2000"/>
              <a:t>A better way must be developed</a:t>
            </a:r>
          </a:p>
          <a:p>
            <a:pPr lvl="1"/>
            <a:r>
              <a:rPr lang="pt-PT" sz="2000"/>
              <a:t>Databases</a:t>
            </a:r>
          </a:p>
          <a:p>
            <a:pPr lvl="1"/>
            <a:endParaRPr lang="pt-PT" sz="2000"/>
          </a:p>
          <a:p>
            <a:pPr lvl="1"/>
            <a:endParaRPr lang="pt-PT" sz="2000"/>
          </a:p>
        </p:txBody>
      </p:sp>
    </p:spTree>
    <p:extLst>
      <p:ext uri="{BB962C8B-B14F-4D97-AF65-F5344CB8AC3E}">
        <p14:creationId xmlns:p14="http://schemas.microsoft.com/office/powerpoint/2010/main" val="10417652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p:txBody>
          <a:bodyPr/>
          <a:lstStyle/>
          <a:p>
            <a:r>
              <a:rPr lang="pt-PT"/>
              <a:t>The database approach</a:t>
            </a:r>
            <a:br>
              <a:rPr lang="pt-PT"/>
            </a:br>
            <a:r>
              <a:rPr lang="pt-PT" sz="3200"/>
              <a:t>Databases</a:t>
            </a:r>
            <a:endParaRPr lang="pt-PT" dirty="0"/>
          </a:p>
        </p:txBody>
      </p:sp>
      <p:sp>
        <p:nvSpPr>
          <p:cNvPr id="3" name="Marcador de Posição de Conteúdo 2">
            <a:extLst>
              <a:ext uri="{FF2B5EF4-FFF2-40B4-BE49-F238E27FC236}">
                <a16:creationId xmlns:a16="http://schemas.microsoft.com/office/drawing/2014/main" id="{9154D52D-BF21-6083-2341-93F231F1D442}"/>
              </a:ext>
            </a:extLst>
          </p:cNvPr>
          <p:cNvSpPr>
            <a:spLocks noGrp="1"/>
          </p:cNvSpPr>
          <p:nvPr>
            <p:ph idx="1"/>
          </p:nvPr>
        </p:nvSpPr>
        <p:spPr/>
        <p:txBody>
          <a:bodyPr/>
          <a:lstStyle/>
          <a:p>
            <a:r>
              <a:rPr lang="en-US"/>
              <a:t>Organized collections of related data files or tables, crucial for storing, managing, and accessing data within organizations</a:t>
            </a:r>
          </a:p>
          <a:p>
            <a:endParaRPr lang="pt-PT" dirty="0"/>
          </a:p>
        </p:txBody>
      </p:sp>
      <p:pic>
        <p:nvPicPr>
          <p:cNvPr id="5" name="Imagem 4">
            <a:extLst>
              <a:ext uri="{FF2B5EF4-FFF2-40B4-BE49-F238E27FC236}">
                <a16:creationId xmlns:a16="http://schemas.microsoft.com/office/drawing/2014/main" id="{3FE62F0F-5F11-D08A-565D-AA2947753126}"/>
              </a:ext>
            </a:extLst>
          </p:cNvPr>
          <p:cNvPicPr>
            <a:picLocks noChangeAspect="1"/>
          </p:cNvPicPr>
          <p:nvPr/>
        </p:nvPicPr>
        <p:blipFill>
          <a:blip r:embed="rId2"/>
          <a:stretch>
            <a:fillRect/>
          </a:stretch>
        </p:blipFill>
        <p:spPr>
          <a:xfrm>
            <a:off x="1727420" y="2865163"/>
            <a:ext cx="7884696" cy="3198678"/>
          </a:xfrm>
          <a:prstGeom prst="rect">
            <a:avLst/>
          </a:prstGeom>
        </p:spPr>
      </p:pic>
    </p:spTree>
    <p:extLst>
      <p:ext uri="{BB962C8B-B14F-4D97-AF65-F5344CB8AC3E}">
        <p14:creationId xmlns:p14="http://schemas.microsoft.com/office/powerpoint/2010/main" val="4377293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Illuminated server room panel">
            <a:extLst>
              <a:ext uri="{FF2B5EF4-FFF2-40B4-BE49-F238E27FC236}">
                <a16:creationId xmlns:a16="http://schemas.microsoft.com/office/drawing/2014/main" id="{237E2C26-D11E-D062-C1A2-2FE80EC4430B}"/>
              </a:ext>
            </a:extLst>
          </p:cNvPr>
          <p:cNvPicPr>
            <a:picLocks noChangeAspect="1"/>
          </p:cNvPicPr>
          <p:nvPr/>
        </p:nvPicPr>
        <p:blipFill rotWithShape="1">
          <a:blip r:embed="rId2"/>
          <a:srcRect l="17002" r="23733" b="-1"/>
          <a:stretch/>
        </p:blipFill>
        <p:spPr>
          <a:xfrm>
            <a:off x="6103027" y="10"/>
            <a:ext cx="6088971"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a:xfrm>
            <a:off x="761801" y="328512"/>
            <a:ext cx="4778387" cy="1628970"/>
          </a:xfrm>
        </p:spPr>
        <p:txBody>
          <a:bodyPr anchor="ctr">
            <a:normAutofit/>
          </a:bodyPr>
          <a:lstStyle/>
          <a:p>
            <a:r>
              <a:rPr lang="pt-PT" sz="3700"/>
              <a:t>The database approach</a:t>
            </a:r>
            <a:br>
              <a:rPr lang="pt-PT" sz="3700"/>
            </a:br>
            <a:r>
              <a:rPr lang="pt-PT" sz="3700"/>
              <a:t>Databases  - Advantages</a:t>
            </a:r>
          </a:p>
        </p:txBody>
      </p:sp>
      <p:sp>
        <p:nvSpPr>
          <p:cNvPr id="3" name="Marcador de Posição de Conteúdo 2">
            <a:extLst>
              <a:ext uri="{FF2B5EF4-FFF2-40B4-BE49-F238E27FC236}">
                <a16:creationId xmlns:a16="http://schemas.microsoft.com/office/drawing/2014/main" id="{9154D52D-BF21-6083-2341-93F231F1D442}"/>
              </a:ext>
            </a:extLst>
          </p:cNvPr>
          <p:cNvSpPr>
            <a:spLocks noGrp="1"/>
          </p:cNvSpPr>
          <p:nvPr>
            <p:ph idx="1"/>
          </p:nvPr>
        </p:nvSpPr>
        <p:spPr>
          <a:xfrm>
            <a:off x="761801" y="2884929"/>
            <a:ext cx="4659756" cy="3374137"/>
          </a:xfrm>
        </p:spPr>
        <p:txBody>
          <a:bodyPr anchor="ctr">
            <a:normAutofit/>
          </a:bodyPr>
          <a:lstStyle/>
          <a:p>
            <a:r>
              <a:rPr lang="pt-PT" sz="2000"/>
              <a:t>Databases help minimize:</a:t>
            </a:r>
          </a:p>
          <a:p>
            <a:pPr lvl="1"/>
            <a:r>
              <a:rPr lang="pt-PT" sz="2000"/>
              <a:t>Data isolation</a:t>
            </a:r>
          </a:p>
          <a:p>
            <a:pPr lvl="1"/>
            <a:r>
              <a:rPr lang="pt-PT" sz="2000"/>
              <a:t>Data redudancy</a:t>
            </a:r>
          </a:p>
          <a:p>
            <a:pPr lvl="1"/>
            <a:r>
              <a:rPr lang="pt-PT" sz="2000"/>
              <a:t>Data inconsistency</a:t>
            </a:r>
          </a:p>
          <a:p>
            <a:r>
              <a:rPr lang="pt-PT" sz="2000"/>
              <a:t>In contrast, they also maximize:</a:t>
            </a:r>
          </a:p>
          <a:p>
            <a:pPr lvl="1"/>
            <a:r>
              <a:rPr lang="pt-PT" sz="2000"/>
              <a:t>Data security</a:t>
            </a:r>
          </a:p>
          <a:p>
            <a:pPr lvl="1"/>
            <a:r>
              <a:rPr lang="pt-PT" sz="2000"/>
              <a:t>Data integrity</a:t>
            </a:r>
          </a:p>
          <a:p>
            <a:pPr lvl="1"/>
            <a:r>
              <a:rPr lang="pt-PT" sz="2000"/>
              <a:t>Data independence</a:t>
            </a:r>
          </a:p>
        </p:txBody>
      </p:sp>
    </p:spTree>
    <p:extLst>
      <p:ext uri="{BB962C8B-B14F-4D97-AF65-F5344CB8AC3E}">
        <p14:creationId xmlns:p14="http://schemas.microsoft.com/office/powerpoint/2010/main" val="5235968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a:xfrm>
            <a:off x="630936" y="502920"/>
            <a:ext cx="3419856" cy="1463040"/>
          </a:xfrm>
        </p:spPr>
        <p:txBody>
          <a:bodyPr anchor="ctr">
            <a:normAutofit/>
          </a:bodyPr>
          <a:lstStyle/>
          <a:p>
            <a:r>
              <a:rPr lang="pt-PT" sz="3000"/>
              <a:t>The database approach</a:t>
            </a:r>
            <a:br>
              <a:rPr lang="pt-PT" sz="3000"/>
            </a:br>
            <a:r>
              <a:rPr lang="pt-PT" sz="3000"/>
              <a:t>Data hiearchy</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osição de Conteúdo 2">
            <a:extLst>
              <a:ext uri="{FF2B5EF4-FFF2-40B4-BE49-F238E27FC236}">
                <a16:creationId xmlns:a16="http://schemas.microsoft.com/office/drawing/2014/main" id="{9154D52D-BF21-6083-2341-93F231F1D442}"/>
              </a:ext>
            </a:extLst>
          </p:cNvPr>
          <p:cNvSpPr>
            <a:spLocks noGrp="1"/>
          </p:cNvSpPr>
          <p:nvPr>
            <p:ph idx="1"/>
          </p:nvPr>
        </p:nvSpPr>
        <p:spPr>
          <a:xfrm>
            <a:off x="4654295" y="502920"/>
            <a:ext cx="6894576" cy="1463040"/>
          </a:xfrm>
        </p:spPr>
        <p:txBody>
          <a:bodyPr anchor="ctr">
            <a:normAutofit/>
          </a:bodyPr>
          <a:lstStyle/>
          <a:p>
            <a:r>
              <a:rPr lang="en-US" sz="2000"/>
              <a:t>Data are organized from bits to databases, with bits being the smallest unit, bytes representing characters, fields grouping characters, records grouping related fields, and databases grouping related records and files.</a:t>
            </a:r>
            <a:endParaRPr lang="pt-PT" sz="2000"/>
          </a:p>
        </p:txBody>
      </p:sp>
      <p:pic>
        <p:nvPicPr>
          <p:cNvPr id="5" name="Imagem 4">
            <a:extLst>
              <a:ext uri="{FF2B5EF4-FFF2-40B4-BE49-F238E27FC236}">
                <a16:creationId xmlns:a16="http://schemas.microsoft.com/office/drawing/2014/main" id="{D3B568CB-86BA-F509-0FD8-F0EE9C7EEC14}"/>
              </a:ext>
            </a:extLst>
          </p:cNvPr>
          <p:cNvPicPr>
            <a:picLocks noChangeAspect="1"/>
          </p:cNvPicPr>
          <p:nvPr/>
        </p:nvPicPr>
        <p:blipFill>
          <a:blip r:embed="rId2"/>
          <a:stretch>
            <a:fillRect/>
          </a:stretch>
        </p:blipFill>
        <p:spPr>
          <a:xfrm>
            <a:off x="630936" y="2346326"/>
            <a:ext cx="10917936" cy="3848572"/>
          </a:xfrm>
          <a:prstGeom prst="rect">
            <a:avLst/>
          </a:prstGeom>
        </p:spPr>
      </p:pic>
    </p:spTree>
    <p:extLst>
      <p:ext uri="{BB962C8B-B14F-4D97-AF65-F5344CB8AC3E}">
        <p14:creationId xmlns:p14="http://schemas.microsoft.com/office/powerpoint/2010/main" val="2450210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p:txBody>
          <a:bodyPr/>
          <a:lstStyle/>
          <a:p>
            <a:r>
              <a:rPr lang="pt-PT" dirty="0"/>
              <a:t>The </a:t>
            </a:r>
            <a:r>
              <a:rPr lang="pt-PT" dirty="0" err="1"/>
              <a:t>database</a:t>
            </a:r>
            <a:r>
              <a:rPr lang="pt-PT" dirty="0"/>
              <a:t> </a:t>
            </a:r>
            <a:r>
              <a:rPr lang="pt-PT" dirty="0" err="1"/>
              <a:t>approach</a:t>
            </a:r>
            <a:br>
              <a:rPr lang="pt-PT" dirty="0"/>
            </a:br>
            <a:r>
              <a:rPr lang="pt-PT" sz="3200" dirty="0"/>
              <a:t>The </a:t>
            </a:r>
            <a:r>
              <a:rPr lang="pt-PT" sz="3200" dirty="0" err="1"/>
              <a:t>relational</a:t>
            </a:r>
            <a:r>
              <a:rPr lang="pt-PT" sz="3200" dirty="0"/>
              <a:t> </a:t>
            </a:r>
            <a:r>
              <a:rPr lang="pt-PT" sz="3200" dirty="0" err="1"/>
              <a:t>database</a:t>
            </a:r>
            <a:r>
              <a:rPr lang="pt-PT" sz="3200" dirty="0"/>
              <a:t> </a:t>
            </a:r>
            <a:r>
              <a:rPr lang="pt-PT" sz="3200" dirty="0" err="1"/>
              <a:t>model</a:t>
            </a:r>
            <a:endParaRPr lang="pt-PT" dirty="0"/>
          </a:p>
        </p:txBody>
      </p:sp>
      <p:sp>
        <p:nvSpPr>
          <p:cNvPr id="3" name="Marcador de Posição de Conteúdo 2">
            <a:extLst>
              <a:ext uri="{FF2B5EF4-FFF2-40B4-BE49-F238E27FC236}">
                <a16:creationId xmlns:a16="http://schemas.microsoft.com/office/drawing/2014/main" id="{9154D52D-BF21-6083-2341-93F231F1D442}"/>
              </a:ext>
            </a:extLst>
          </p:cNvPr>
          <p:cNvSpPr>
            <a:spLocks noGrp="1"/>
          </p:cNvSpPr>
          <p:nvPr>
            <p:ph idx="1"/>
          </p:nvPr>
        </p:nvSpPr>
        <p:spPr/>
        <p:txBody>
          <a:bodyPr>
            <a:normAutofit fontScale="92500" lnSpcReduction="10000"/>
          </a:bodyPr>
          <a:lstStyle/>
          <a:p>
            <a:r>
              <a:rPr lang="pt-PT" sz="2100" dirty="0" err="1"/>
              <a:t>Database</a:t>
            </a:r>
            <a:r>
              <a:rPr lang="pt-PT" sz="2100" dirty="0"/>
              <a:t> Management </a:t>
            </a:r>
            <a:r>
              <a:rPr lang="pt-PT" sz="2100" dirty="0" err="1"/>
              <a:t>Systems</a:t>
            </a:r>
            <a:r>
              <a:rPr lang="pt-PT" sz="2100" dirty="0"/>
              <a:t> (DBMS)</a:t>
            </a:r>
          </a:p>
          <a:p>
            <a:pPr lvl="1"/>
            <a:r>
              <a:rPr lang="en-US" sz="1400" dirty="0"/>
              <a:t>Definition: A set of programs facilitating database creation, management, and access</a:t>
            </a:r>
          </a:p>
          <a:p>
            <a:pPr lvl="1"/>
            <a:r>
              <a:rPr lang="en-US" sz="1400" dirty="0"/>
              <a:t>Functions: Adding, deleting, modifying, accessing, and analyzing stored data</a:t>
            </a:r>
          </a:p>
          <a:p>
            <a:pPr lvl="1"/>
            <a:r>
              <a:rPr lang="en-US" sz="1400" dirty="0"/>
              <a:t>Importance: Vital for maintaining data integrity, security, and efficient data retrieval</a:t>
            </a:r>
            <a:endParaRPr lang="pt-PT" sz="1400" dirty="0"/>
          </a:p>
          <a:p>
            <a:r>
              <a:rPr lang="pt-PT" sz="2100" dirty="0" err="1"/>
              <a:t>Relational</a:t>
            </a:r>
            <a:r>
              <a:rPr lang="pt-PT" sz="2100" dirty="0"/>
              <a:t> </a:t>
            </a:r>
            <a:r>
              <a:rPr lang="pt-PT" sz="2100" dirty="0" err="1"/>
              <a:t>Database</a:t>
            </a:r>
            <a:r>
              <a:rPr lang="pt-PT" sz="2100" dirty="0"/>
              <a:t> </a:t>
            </a:r>
            <a:r>
              <a:rPr lang="pt-PT" sz="2100" dirty="0" err="1"/>
              <a:t>Model</a:t>
            </a:r>
            <a:endParaRPr lang="pt-PT" sz="2100" dirty="0"/>
          </a:p>
          <a:p>
            <a:pPr lvl="1"/>
            <a:r>
              <a:rPr lang="en-US" sz="1500" dirty="0"/>
              <a:t>Concept: Organizes data into tables with rows representing entities and columns representing attributes.</a:t>
            </a:r>
          </a:p>
          <a:p>
            <a:pPr lvl="1"/>
            <a:r>
              <a:rPr lang="en-US" sz="1500" dirty="0"/>
              <a:t>Benefits: Reduces data redundancy, simplifies data organization, and ensures easy data retrieval and manipulation.</a:t>
            </a:r>
          </a:p>
          <a:p>
            <a:pPr lvl="1"/>
            <a:r>
              <a:rPr lang="en-US" sz="1500" dirty="0"/>
              <a:t>Examples: Microsoft Access and Oracle are popular implementations of the relational model.</a:t>
            </a:r>
            <a:endParaRPr lang="pt-PT" sz="1500" dirty="0"/>
          </a:p>
          <a:p>
            <a:r>
              <a:rPr lang="pt-PT" sz="2100" dirty="0" err="1"/>
              <a:t>Keys</a:t>
            </a:r>
            <a:r>
              <a:rPr lang="pt-PT" sz="2100" dirty="0"/>
              <a:t> in </a:t>
            </a:r>
            <a:r>
              <a:rPr lang="pt-PT" sz="2100" dirty="0" err="1"/>
              <a:t>Databases</a:t>
            </a:r>
            <a:endParaRPr lang="pt-PT" sz="2100" dirty="0"/>
          </a:p>
          <a:p>
            <a:pPr lvl="1"/>
            <a:r>
              <a:rPr lang="en-US" sz="1500" dirty="0"/>
              <a:t>Primary Key: Uniquely identifies each record in a table, essential for data retrieval and updates.</a:t>
            </a:r>
          </a:p>
          <a:p>
            <a:pPr lvl="1"/>
            <a:r>
              <a:rPr lang="en-US" sz="1500" dirty="0"/>
              <a:t>Foreign Key: Establishes relationships between tables by referencing the primary key of another table.</a:t>
            </a:r>
          </a:p>
          <a:p>
            <a:pPr lvl="1"/>
            <a:r>
              <a:rPr lang="en-US" sz="1500" dirty="0"/>
              <a:t>Importance: Ensures data integrity and enables efficient data querying and analysis.</a:t>
            </a:r>
            <a:endParaRPr lang="pt-PT" sz="1500" dirty="0"/>
          </a:p>
          <a:p>
            <a:r>
              <a:rPr lang="pt-PT" sz="2100" dirty="0" err="1"/>
              <a:t>Database</a:t>
            </a:r>
            <a:r>
              <a:rPr lang="pt-PT" sz="2100" dirty="0"/>
              <a:t> </a:t>
            </a:r>
            <a:r>
              <a:rPr lang="pt-PT" sz="2100" dirty="0" err="1"/>
              <a:t>Operations</a:t>
            </a:r>
            <a:endParaRPr lang="pt-PT" sz="2100" dirty="0"/>
          </a:p>
          <a:p>
            <a:pPr lvl="1"/>
            <a:r>
              <a:rPr lang="pt-PT" sz="1500" dirty="0" err="1"/>
              <a:t>Query</a:t>
            </a:r>
            <a:r>
              <a:rPr lang="pt-PT" sz="1500" dirty="0"/>
              <a:t> </a:t>
            </a:r>
            <a:r>
              <a:rPr lang="pt-PT" sz="1500" dirty="0" err="1"/>
              <a:t>Languages</a:t>
            </a:r>
            <a:r>
              <a:rPr lang="pt-PT" sz="1500" dirty="0"/>
              <a:t>: </a:t>
            </a:r>
            <a:r>
              <a:rPr lang="pt-PT" sz="1500" dirty="0" err="1"/>
              <a:t>Tools</a:t>
            </a:r>
            <a:r>
              <a:rPr lang="pt-PT" sz="1500" dirty="0"/>
              <a:t> for </a:t>
            </a:r>
            <a:r>
              <a:rPr lang="pt-PT" sz="1500" dirty="0" err="1"/>
              <a:t>retrieving</a:t>
            </a:r>
            <a:r>
              <a:rPr lang="pt-PT" sz="1500" dirty="0"/>
              <a:t> </a:t>
            </a:r>
            <a:r>
              <a:rPr lang="pt-PT" sz="1500" dirty="0" err="1"/>
              <a:t>specific</a:t>
            </a:r>
            <a:r>
              <a:rPr lang="pt-PT" sz="1500" dirty="0"/>
              <a:t> data </a:t>
            </a:r>
            <a:r>
              <a:rPr lang="pt-PT" sz="1500" dirty="0" err="1"/>
              <a:t>from</a:t>
            </a:r>
            <a:r>
              <a:rPr lang="pt-PT" sz="1500" dirty="0"/>
              <a:t> a </a:t>
            </a:r>
            <a:r>
              <a:rPr lang="pt-PT" sz="1500" dirty="0" err="1"/>
              <a:t>database</a:t>
            </a:r>
            <a:r>
              <a:rPr lang="pt-PT" sz="1500" dirty="0"/>
              <a:t> </a:t>
            </a:r>
            <a:r>
              <a:rPr lang="pt-PT" sz="1500" dirty="0" err="1"/>
              <a:t>based</a:t>
            </a:r>
            <a:r>
              <a:rPr lang="pt-PT" sz="1500" dirty="0"/>
              <a:t> </a:t>
            </a:r>
            <a:r>
              <a:rPr lang="pt-PT" sz="1500" dirty="0" err="1"/>
              <a:t>on</a:t>
            </a:r>
            <a:r>
              <a:rPr lang="pt-PT" sz="1500" dirty="0"/>
              <a:t> </a:t>
            </a:r>
            <a:r>
              <a:rPr lang="pt-PT" sz="1500" dirty="0" err="1"/>
              <a:t>user-defined</a:t>
            </a:r>
            <a:r>
              <a:rPr lang="pt-PT" sz="1500" dirty="0"/>
              <a:t> </a:t>
            </a:r>
            <a:r>
              <a:rPr lang="pt-PT" sz="1500" dirty="0" err="1"/>
              <a:t>criteria</a:t>
            </a:r>
            <a:r>
              <a:rPr lang="pt-PT" sz="1500" dirty="0"/>
              <a:t>.</a:t>
            </a:r>
          </a:p>
          <a:p>
            <a:pPr lvl="1"/>
            <a:r>
              <a:rPr lang="pt-PT" sz="1500" dirty="0" err="1"/>
              <a:t>Normalization</a:t>
            </a:r>
            <a:r>
              <a:rPr lang="pt-PT" sz="1500" dirty="0"/>
              <a:t>: </a:t>
            </a:r>
            <a:r>
              <a:rPr lang="pt-PT" sz="1500" dirty="0" err="1"/>
              <a:t>Process</a:t>
            </a:r>
            <a:r>
              <a:rPr lang="pt-PT" sz="1500" dirty="0"/>
              <a:t> </a:t>
            </a:r>
            <a:r>
              <a:rPr lang="pt-PT" sz="1500" dirty="0" err="1"/>
              <a:t>of</a:t>
            </a:r>
            <a:r>
              <a:rPr lang="pt-PT" sz="1500" dirty="0"/>
              <a:t> </a:t>
            </a:r>
            <a:r>
              <a:rPr lang="pt-PT" sz="1500" dirty="0" err="1"/>
              <a:t>organizing</a:t>
            </a:r>
            <a:r>
              <a:rPr lang="pt-PT" sz="1500" dirty="0"/>
              <a:t> data to minimize </a:t>
            </a:r>
            <a:r>
              <a:rPr lang="pt-PT" sz="1500" dirty="0" err="1"/>
              <a:t>redundancy</a:t>
            </a:r>
            <a:r>
              <a:rPr lang="pt-PT" sz="1500" dirty="0"/>
              <a:t> </a:t>
            </a:r>
            <a:r>
              <a:rPr lang="pt-PT" sz="1500" dirty="0" err="1"/>
              <a:t>and</a:t>
            </a:r>
            <a:r>
              <a:rPr lang="pt-PT" sz="1500" dirty="0"/>
              <a:t> </a:t>
            </a:r>
            <a:r>
              <a:rPr lang="pt-PT" sz="1500" dirty="0" err="1"/>
              <a:t>dependency</a:t>
            </a:r>
            <a:r>
              <a:rPr lang="pt-PT" sz="1500" dirty="0"/>
              <a:t>.</a:t>
            </a:r>
          </a:p>
          <a:p>
            <a:pPr lvl="1"/>
            <a:r>
              <a:rPr lang="pt-PT" sz="1500" dirty="0" err="1"/>
              <a:t>Joins</a:t>
            </a:r>
            <a:r>
              <a:rPr lang="pt-PT" sz="1500" dirty="0"/>
              <a:t>: </a:t>
            </a:r>
            <a:r>
              <a:rPr lang="pt-PT" sz="1500" dirty="0" err="1"/>
              <a:t>Technique</a:t>
            </a:r>
            <a:r>
              <a:rPr lang="pt-PT" sz="1500" dirty="0"/>
              <a:t> for </a:t>
            </a:r>
            <a:r>
              <a:rPr lang="pt-PT" sz="1500" dirty="0" err="1"/>
              <a:t>combining</a:t>
            </a:r>
            <a:r>
              <a:rPr lang="pt-PT" sz="1500" dirty="0"/>
              <a:t> data </a:t>
            </a:r>
            <a:r>
              <a:rPr lang="pt-PT" sz="1500" dirty="0" err="1"/>
              <a:t>from</a:t>
            </a:r>
            <a:r>
              <a:rPr lang="pt-PT" sz="1500" dirty="0"/>
              <a:t> </a:t>
            </a:r>
            <a:r>
              <a:rPr lang="pt-PT" sz="1500" dirty="0" err="1"/>
              <a:t>multiple</a:t>
            </a:r>
            <a:r>
              <a:rPr lang="pt-PT" sz="1500" dirty="0"/>
              <a:t> </a:t>
            </a:r>
            <a:r>
              <a:rPr lang="pt-PT" sz="1500" dirty="0" err="1"/>
              <a:t>tables</a:t>
            </a:r>
            <a:r>
              <a:rPr lang="pt-PT" sz="1500" dirty="0"/>
              <a:t> </a:t>
            </a:r>
            <a:r>
              <a:rPr lang="pt-PT" sz="1500" dirty="0" err="1"/>
              <a:t>based</a:t>
            </a:r>
            <a:r>
              <a:rPr lang="pt-PT" sz="1500" dirty="0"/>
              <a:t> </a:t>
            </a:r>
            <a:r>
              <a:rPr lang="pt-PT" sz="1500" dirty="0" err="1"/>
              <a:t>on</a:t>
            </a:r>
            <a:r>
              <a:rPr lang="pt-PT" sz="1500" dirty="0"/>
              <a:t> </a:t>
            </a:r>
            <a:r>
              <a:rPr lang="pt-PT" sz="1500" dirty="0" err="1"/>
              <a:t>common</a:t>
            </a:r>
            <a:r>
              <a:rPr lang="pt-PT" sz="1500" dirty="0"/>
              <a:t> </a:t>
            </a:r>
            <a:r>
              <a:rPr lang="pt-PT" sz="1500" dirty="0" err="1"/>
              <a:t>attributes</a:t>
            </a:r>
            <a:r>
              <a:rPr lang="pt-PT" sz="1500" dirty="0"/>
              <a:t>, </a:t>
            </a:r>
            <a:r>
              <a:rPr lang="pt-PT" sz="1500" dirty="0" err="1"/>
              <a:t>facilitating</a:t>
            </a:r>
            <a:r>
              <a:rPr lang="pt-PT" sz="1500" dirty="0"/>
              <a:t> </a:t>
            </a:r>
            <a:r>
              <a:rPr lang="pt-PT" sz="1500" dirty="0" err="1"/>
              <a:t>complex</a:t>
            </a:r>
            <a:r>
              <a:rPr lang="pt-PT" sz="1500" dirty="0"/>
              <a:t> data </a:t>
            </a:r>
            <a:r>
              <a:rPr lang="pt-PT" sz="1500" dirty="0" err="1"/>
              <a:t>analysis</a:t>
            </a:r>
            <a:r>
              <a:rPr lang="pt-PT" sz="1500" dirty="0"/>
              <a:t>.</a:t>
            </a:r>
          </a:p>
          <a:p>
            <a:pPr lvl="1"/>
            <a:endParaRPr lang="pt-PT" dirty="0"/>
          </a:p>
          <a:p>
            <a:endParaRPr lang="pt-PT" dirty="0"/>
          </a:p>
        </p:txBody>
      </p:sp>
    </p:spTree>
    <p:extLst>
      <p:ext uri="{BB962C8B-B14F-4D97-AF65-F5344CB8AC3E}">
        <p14:creationId xmlns:p14="http://schemas.microsoft.com/office/powerpoint/2010/main" val="1685971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82" name="Rectangle 2081">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B1632C2-F062-D00A-20F6-C77C44C61230}"/>
              </a:ext>
            </a:extLst>
          </p:cNvPr>
          <p:cNvSpPr>
            <a:spLocks noGrp="1"/>
          </p:cNvSpPr>
          <p:nvPr>
            <p:ph type="title"/>
          </p:nvPr>
        </p:nvSpPr>
        <p:spPr>
          <a:xfrm>
            <a:off x="5596501" y="489508"/>
            <a:ext cx="5754896" cy="1667569"/>
          </a:xfrm>
        </p:spPr>
        <p:txBody>
          <a:bodyPr anchor="b">
            <a:normAutofit/>
          </a:bodyPr>
          <a:lstStyle/>
          <a:p>
            <a:r>
              <a:rPr lang="pt-PT" sz="3700"/>
              <a:t>Opening case</a:t>
            </a:r>
            <a:br>
              <a:rPr lang="pt-PT" sz="3700"/>
            </a:br>
            <a:r>
              <a:rPr lang="pt-PT" sz="3700"/>
              <a:t>Our Genetic Data: A Double-Edged Sword</a:t>
            </a:r>
          </a:p>
        </p:txBody>
      </p:sp>
      <p:pic>
        <p:nvPicPr>
          <p:cNvPr id="2077" name="Graphic 2068" descr="ADN">
            <a:extLst>
              <a:ext uri="{FF2B5EF4-FFF2-40B4-BE49-F238E27FC236}">
                <a16:creationId xmlns:a16="http://schemas.microsoft.com/office/drawing/2014/main" id="{8DB93E4A-833D-9B4A-3D12-F74F51A812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8130" y="1275070"/>
            <a:ext cx="3876165" cy="3876165"/>
          </a:xfrm>
          <a:prstGeom prst="rect">
            <a:avLst/>
          </a:prstGeom>
        </p:spPr>
      </p:pic>
      <p:sp>
        <p:nvSpPr>
          <p:cNvPr id="5" name="Marcador de Posição de Conteúdo 4">
            <a:extLst>
              <a:ext uri="{FF2B5EF4-FFF2-40B4-BE49-F238E27FC236}">
                <a16:creationId xmlns:a16="http://schemas.microsoft.com/office/drawing/2014/main" id="{68AF6D4A-172A-5831-97E5-0BDC5F01C0DB}"/>
              </a:ext>
            </a:extLst>
          </p:cNvPr>
          <p:cNvSpPr>
            <a:spLocks noGrp="1"/>
          </p:cNvSpPr>
          <p:nvPr>
            <p:ph idx="1"/>
          </p:nvPr>
        </p:nvSpPr>
        <p:spPr>
          <a:xfrm>
            <a:off x="5596502" y="2405894"/>
            <a:ext cx="5754896" cy="3197464"/>
          </a:xfrm>
        </p:spPr>
        <p:txBody>
          <a:bodyPr anchor="t">
            <a:normAutofit/>
          </a:bodyPr>
          <a:lstStyle/>
          <a:p>
            <a:pPr marL="0" indent="0">
              <a:buNone/>
            </a:pPr>
            <a:r>
              <a:rPr lang="pt-PT" sz="2000"/>
              <a:t>Brief story about data and it’s use</a:t>
            </a:r>
            <a:r>
              <a:rPr lang="pt-PT" sz="2000" dirty="0"/>
              <a:t>.</a:t>
            </a:r>
          </a:p>
          <a:p>
            <a:r>
              <a:rPr lang="pt-PT" sz="2000"/>
              <a:t>Personal</a:t>
            </a:r>
            <a:r>
              <a:rPr lang="pt-PT" sz="2000" dirty="0"/>
              <a:t> data </a:t>
            </a:r>
            <a:r>
              <a:rPr lang="pt-PT" sz="2000"/>
              <a:t>sensitivity</a:t>
            </a:r>
            <a:endParaRPr lang="pt-PT" sz="2000" dirty="0"/>
          </a:p>
          <a:p>
            <a:r>
              <a:rPr lang="pt-PT" sz="2000"/>
              <a:t>Genetic</a:t>
            </a:r>
            <a:r>
              <a:rPr lang="pt-PT" sz="2000" dirty="0"/>
              <a:t> Data </a:t>
            </a:r>
            <a:r>
              <a:rPr lang="pt-PT" sz="2000"/>
              <a:t>Emergence</a:t>
            </a:r>
            <a:endParaRPr lang="pt-PT" sz="2000" dirty="0"/>
          </a:p>
          <a:p>
            <a:r>
              <a:rPr lang="pt-PT" sz="2000"/>
              <a:t>Direct</a:t>
            </a:r>
            <a:r>
              <a:rPr lang="pt-PT" sz="2000" dirty="0"/>
              <a:t>-to-</a:t>
            </a:r>
            <a:r>
              <a:rPr lang="pt-PT" sz="2000"/>
              <a:t>Consumer</a:t>
            </a:r>
            <a:r>
              <a:rPr lang="pt-PT" sz="2000" dirty="0"/>
              <a:t> </a:t>
            </a:r>
            <a:r>
              <a:rPr lang="pt-PT" sz="2000"/>
              <a:t>Genetic</a:t>
            </a:r>
            <a:r>
              <a:rPr lang="pt-PT" sz="2000" dirty="0"/>
              <a:t> </a:t>
            </a:r>
            <a:r>
              <a:rPr lang="pt-PT" sz="2000"/>
              <a:t>Testing</a:t>
            </a:r>
            <a:r>
              <a:rPr lang="pt-PT" sz="2000" dirty="0"/>
              <a:t> </a:t>
            </a:r>
            <a:r>
              <a:rPr lang="pt-PT" sz="2000"/>
              <a:t>Trend</a:t>
            </a:r>
            <a:endParaRPr lang="pt-PT" sz="2000" dirty="0"/>
          </a:p>
          <a:p>
            <a:r>
              <a:rPr lang="pt-PT" sz="2000"/>
              <a:t>GEDmatch</a:t>
            </a:r>
            <a:r>
              <a:rPr lang="pt-PT" sz="2000" dirty="0"/>
              <a:t> </a:t>
            </a:r>
            <a:r>
              <a:rPr lang="pt-PT" sz="2000"/>
              <a:t>and</a:t>
            </a:r>
            <a:r>
              <a:rPr lang="pt-PT" sz="2000" dirty="0"/>
              <a:t> </a:t>
            </a:r>
            <a:r>
              <a:rPr lang="pt-PT" sz="2000"/>
              <a:t>Genetic</a:t>
            </a:r>
            <a:r>
              <a:rPr lang="pt-PT" sz="2000" dirty="0"/>
              <a:t> </a:t>
            </a:r>
            <a:r>
              <a:rPr lang="pt-PT" sz="2000"/>
              <a:t>Genealogy</a:t>
            </a:r>
            <a:endParaRPr lang="pt-PT" sz="2000" dirty="0"/>
          </a:p>
        </p:txBody>
      </p:sp>
      <p:sp>
        <p:nvSpPr>
          <p:cNvPr id="2084" name="Rectangle 2083">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6" name="Rectangle 2085">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04111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37" name="Rectangle 1036">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Rectangle 1038">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Rectangle 1040">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3" name="Rectangle 1042">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2800">
                <a:solidFill>
                  <a:srgbClr val="FFFFFF"/>
                </a:solidFill>
              </a:rPr>
              <a:t>The database approach</a:t>
            </a:r>
            <a:br>
              <a:rPr lang="en-US" sz="2800">
                <a:solidFill>
                  <a:srgbClr val="FFFFFF"/>
                </a:solidFill>
              </a:rPr>
            </a:br>
            <a:r>
              <a:rPr lang="en-US" sz="2800">
                <a:solidFill>
                  <a:srgbClr val="FFFFFF"/>
                </a:solidFill>
              </a:rPr>
              <a:t>The relational database model</a:t>
            </a:r>
          </a:p>
        </p:txBody>
      </p:sp>
      <p:pic>
        <p:nvPicPr>
          <p:cNvPr id="1030" name="Picture 6" descr="What is a Relational Database? Definition and FAQs | HEAVY.AI">
            <a:extLst>
              <a:ext uri="{FF2B5EF4-FFF2-40B4-BE49-F238E27FC236}">
                <a16:creationId xmlns:a16="http://schemas.microsoft.com/office/drawing/2014/main" id="{F52BCC7E-D803-5BA8-1859-4F58797E7D0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15748" y="2962192"/>
            <a:ext cx="5131088" cy="24361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ional Model in DBMS | DBMS Relational Data Model - Scaler Topics">
            <a:extLst>
              <a:ext uri="{FF2B5EF4-FFF2-40B4-BE49-F238E27FC236}">
                <a16:creationId xmlns:a16="http://schemas.microsoft.com/office/drawing/2014/main" id="{32B300B9-03AA-1723-B16B-661E8EC5BBF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45165" y="2408022"/>
            <a:ext cx="5131087" cy="3617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19212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EE40FE-854D-BA84-6822-89002ECD5C10}"/>
              </a:ext>
            </a:extLst>
          </p:cNvPr>
          <p:cNvSpPr>
            <a:spLocks noGrp="1"/>
          </p:cNvSpPr>
          <p:nvPr>
            <p:ph type="title"/>
          </p:nvPr>
        </p:nvSpPr>
        <p:spPr>
          <a:xfrm>
            <a:off x="876693" y="741391"/>
            <a:ext cx="4355265" cy="1616203"/>
          </a:xfrm>
        </p:spPr>
        <p:txBody>
          <a:bodyPr anchor="b">
            <a:normAutofit/>
          </a:bodyPr>
          <a:lstStyle/>
          <a:p>
            <a:r>
              <a:rPr lang="pt-PT" sz="3200"/>
              <a:t>Index</a:t>
            </a:r>
          </a:p>
        </p:txBody>
      </p:sp>
      <p:sp>
        <p:nvSpPr>
          <p:cNvPr id="3" name="Marcador de Posição de Conteúdo 2">
            <a:extLst>
              <a:ext uri="{FF2B5EF4-FFF2-40B4-BE49-F238E27FC236}">
                <a16:creationId xmlns:a16="http://schemas.microsoft.com/office/drawing/2014/main" id="{AA332263-97F4-B899-848C-4B68ED915B09}"/>
              </a:ext>
            </a:extLst>
          </p:cNvPr>
          <p:cNvSpPr>
            <a:spLocks noGrp="1"/>
          </p:cNvSpPr>
          <p:nvPr>
            <p:ph idx="1"/>
          </p:nvPr>
        </p:nvSpPr>
        <p:spPr>
          <a:xfrm>
            <a:off x="876692" y="2533476"/>
            <a:ext cx="4355265" cy="3447832"/>
          </a:xfrm>
        </p:spPr>
        <p:txBody>
          <a:bodyPr anchor="t">
            <a:normAutofit/>
          </a:bodyPr>
          <a:lstStyle/>
          <a:p>
            <a:r>
              <a:rPr lang="pt-PT" sz="1900"/>
              <a:t>Opening Case</a:t>
            </a:r>
          </a:p>
          <a:p>
            <a:r>
              <a:rPr lang="pt-PT" sz="1900"/>
              <a:t>Introduction</a:t>
            </a:r>
          </a:p>
          <a:p>
            <a:r>
              <a:rPr lang="pt-PT" sz="1900"/>
              <a:t>Managing Data</a:t>
            </a:r>
          </a:p>
          <a:p>
            <a:r>
              <a:rPr lang="pt-PT" sz="1900"/>
              <a:t>The Database Approach</a:t>
            </a:r>
          </a:p>
          <a:p>
            <a:r>
              <a:rPr lang="pt-PT" sz="1900" b="1"/>
              <a:t>Big Data</a:t>
            </a:r>
          </a:p>
          <a:p>
            <a:r>
              <a:rPr lang="pt-PT" sz="1900"/>
              <a:t>Data warehouses and data marts</a:t>
            </a:r>
          </a:p>
          <a:p>
            <a:r>
              <a:rPr lang="pt-PT" sz="1900"/>
              <a:t>Knowledge management</a:t>
            </a:r>
          </a:p>
          <a:p>
            <a:r>
              <a:rPr lang="pt-PT" sz="1900"/>
              <a:t>Fundamentals of relational Database operations</a:t>
            </a:r>
          </a:p>
        </p:txBody>
      </p:sp>
      <p:pic>
        <p:nvPicPr>
          <p:cNvPr id="5" name="Picture 4" descr="Graph">
            <a:extLst>
              <a:ext uri="{FF2B5EF4-FFF2-40B4-BE49-F238E27FC236}">
                <a16:creationId xmlns:a16="http://schemas.microsoft.com/office/drawing/2014/main" id="{E45FDBCE-58A9-0AA0-A31A-6ECA8D0AB110}"/>
              </a:ext>
            </a:extLst>
          </p:cNvPr>
          <p:cNvPicPr>
            <a:picLocks noChangeAspect="1"/>
          </p:cNvPicPr>
          <p:nvPr/>
        </p:nvPicPr>
        <p:blipFill rotWithShape="1">
          <a:blip r:embed="rId2"/>
          <a:srcRect l="16589" r="27855"/>
          <a:stretch/>
        </p:blipFill>
        <p:spPr>
          <a:xfrm>
            <a:off x="6096000" y="10"/>
            <a:ext cx="6095999" cy="6857990"/>
          </a:xfrm>
          <a:prstGeom prst="rect">
            <a:avLst/>
          </a:prstGeom>
        </p:spPr>
      </p:pic>
      <p:sp>
        <p:nvSpPr>
          <p:cNvPr id="9" name="Rectangle 8">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369424" y="3028872"/>
            <a:ext cx="1559464" cy="6106313"/>
          </a:xfrm>
          <a:prstGeom prst="rect">
            <a:avLst/>
          </a:prstGeom>
          <a:gradFill>
            <a:gsLst>
              <a:gs pos="0">
                <a:schemeClr val="accent5">
                  <a:alpha val="77000"/>
                </a:schemeClr>
              </a:gs>
              <a:gs pos="57000">
                <a:schemeClr val="accent5">
                  <a:lumMod val="60000"/>
                  <a:lumOff val="40000"/>
                  <a:alpha val="0"/>
                </a:schemeClr>
              </a:gs>
            </a:gsLst>
            <a:lin ang="11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C3A50E9-9119-7BC3-083B-2D84CCC78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15441" y="-3760"/>
            <a:ext cx="2176557" cy="6857999"/>
          </a:xfrm>
          <a:prstGeom prst="rect">
            <a:avLst/>
          </a:prstGeom>
          <a:gradFill flip="none" rotWithShape="1">
            <a:gsLst>
              <a:gs pos="0">
                <a:schemeClr val="accent2"/>
              </a:gs>
              <a:gs pos="40000">
                <a:schemeClr val="accent2">
                  <a:alpha val="0"/>
                </a:schemeClr>
              </a:gs>
            </a:gsLst>
            <a:lin ang="11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096000" y="5502302"/>
            <a:ext cx="6106314" cy="1359456"/>
          </a:xfrm>
          <a:prstGeom prst="rect">
            <a:avLst/>
          </a:prstGeom>
          <a:gradFill flip="none" rotWithShape="1">
            <a:gsLst>
              <a:gs pos="0">
                <a:schemeClr val="accent2">
                  <a:alpha val="89000"/>
                </a:schemeClr>
              </a:gs>
              <a:gs pos="38000">
                <a:schemeClr val="accent5">
                  <a:lumMod val="60000"/>
                  <a:lumOff val="40000"/>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26892" y="2939627"/>
            <a:ext cx="3162908" cy="3914612"/>
          </a:xfrm>
          <a:prstGeom prst="rect">
            <a:avLst/>
          </a:prstGeom>
          <a:gradFill flip="none" rotWithShape="1">
            <a:gsLst>
              <a:gs pos="0">
                <a:schemeClr val="accent5">
                  <a:lumMod val="60000"/>
                  <a:lumOff val="40000"/>
                </a:schemeClr>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38034395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80" name="Group 2056">
            <a:extLst>
              <a:ext uri="{FF2B5EF4-FFF2-40B4-BE49-F238E27FC236}">
                <a16:creationId xmlns:a16="http://schemas.microsoft.com/office/drawing/2014/main" id="{7024687B-3153-123C-0A8C-D7D007FAF1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2058" name="Rectangle 2057">
              <a:extLst>
                <a:ext uri="{FF2B5EF4-FFF2-40B4-BE49-F238E27FC236}">
                  <a16:creationId xmlns:a16="http://schemas.microsoft.com/office/drawing/2014/main" id="{8D6305F5-7509-0BF5-12D3-30451FCD7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1" name="Rectangle 2058">
              <a:extLst>
                <a:ext uri="{FF2B5EF4-FFF2-40B4-BE49-F238E27FC236}">
                  <a16:creationId xmlns:a16="http://schemas.microsoft.com/office/drawing/2014/main" id="{471C5C7A-6D55-5B27-646E-39C962693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0" name="Rectangle 2059">
              <a:extLst>
                <a:ext uri="{FF2B5EF4-FFF2-40B4-BE49-F238E27FC236}">
                  <a16:creationId xmlns:a16="http://schemas.microsoft.com/office/drawing/2014/main" id="{F3B3B1F4-948C-963C-E6EA-60CF7FBFA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a:xfrm>
            <a:off x="876691" y="301843"/>
            <a:ext cx="10477109" cy="1003532"/>
          </a:xfrm>
        </p:spPr>
        <p:txBody>
          <a:bodyPr anchor="ctr">
            <a:normAutofit/>
          </a:bodyPr>
          <a:lstStyle/>
          <a:p>
            <a:r>
              <a:rPr lang="pt-PT" sz="3200">
                <a:solidFill>
                  <a:srgbClr val="FFFFFF"/>
                </a:solidFill>
              </a:rPr>
              <a:t>Big Data</a:t>
            </a:r>
            <a:br>
              <a:rPr lang="pt-PT" sz="3200">
                <a:solidFill>
                  <a:srgbClr val="FFFFFF"/>
                </a:solidFill>
              </a:rPr>
            </a:br>
            <a:r>
              <a:rPr lang="pt-PT" sz="3200">
                <a:solidFill>
                  <a:srgbClr val="FFFFFF"/>
                </a:solidFill>
              </a:rPr>
              <a:t>Introduction</a:t>
            </a:r>
          </a:p>
        </p:txBody>
      </p:sp>
      <p:sp>
        <p:nvSpPr>
          <p:cNvPr id="3" name="Marcador de Posição de Conteúdo 2">
            <a:extLst>
              <a:ext uri="{FF2B5EF4-FFF2-40B4-BE49-F238E27FC236}">
                <a16:creationId xmlns:a16="http://schemas.microsoft.com/office/drawing/2014/main" id="{9154D52D-BF21-6083-2341-93F231F1D442}"/>
              </a:ext>
            </a:extLst>
          </p:cNvPr>
          <p:cNvSpPr>
            <a:spLocks noGrp="1"/>
          </p:cNvSpPr>
          <p:nvPr>
            <p:ph idx="1"/>
          </p:nvPr>
        </p:nvSpPr>
        <p:spPr>
          <a:xfrm>
            <a:off x="876300" y="2308124"/>
            <a:ext cx="5025735" cy="3673576"/>
          </a:xfrm>
        </p:spPr>
        <p:txBody>
          <a:bodyPr>
            <a:normAutofit/>
          </a:bodyPr>
          <a:lstStyle/>
          <a:p>
            <a:r>
              <a:rPr lang="pt-PT" sz="2000" dirty="0"/>
              <a:t>Data </a:t>
            </a:r>
            <a:r>
              <a:rPr lang="pt-PT" sz="2000" dirty="0" err="1"/>
              <a:t>has</a:t>
            </a:r>
            <a:r>
              <a:rPr lang="pt-PT" sz="2000" dirty="0"/>
              <a:t> </a:t>
            </a:r>
            <a:r>
              <a:rPr lang="pt-PT" sz="2000" dirty="0" err="1"/>
              <a:t>increased</a:t>
            </a:r>
            <a:r>
              <a:rPr lang="pt-PT" sz="2000" dirty="0"/>
              <a:t> </a:t>
            </a:r>
            <a:r>
              <a:rPr lang="pt-PT" sz="2000" dirty="0" err="1"/>
              <a:t>at</a:t>
            </a:r>
            <a:r>
              <a:rPr lang="pt-PT" sz="2000" dirty="0"/>
              <a:t> </a:t>
            </a:r>
            <a:r>
              <a:rPr lang="pt-PT" sz="2000" dirty="0" err="1"/>
              <a:t>rapid</a:t>
            </a:r>
            <a:r>
              <a:rPr lang="pt-PT" sz="2000" dirty="0"/>
              <a:t> </a:t>
            </a:r>
            <a:r>
              <a:rPr lang="pt-PT" sz="2000" dirty="0" err="1"/>
              <a:t>pace</a:t>
            </a:r>
            <a:r>
              <a:rPr lang="pt-PT" sz="2000" dirty="0"/>
              <a:t> </a:t>
            </a:r>
            <a:r>
              <a:rPr lang="pt-PT" sz="2000" dirty="0" err="1"/>
              <a:t>from</a:t>
            </a:r>
            <a:r>
              <a:rPr lang="pt-PT" sz="2000" dirty="0"/>
              <a:t> </a:t>
            </a:r>
            <a:r>
              <a:rPr lang="pt-PT" sz="2000" dirty="0" err="1"/>
              <a:t>multiple</a:t>
            </a:r>
            <a:r>
              <a:rPr lang="pt-PT" sz="2000" dirty="0"/>
              <a:t> </a:t>
            </a:r>
            <a:r>
              <a:rPr lang="pt-PT" sz="2000" dirty="0" err="1"/>
              <a:t>sources</a:t>
            </a:r>
            <a:r>
              <a:rPr lang="pt-PT" sz="2000" dirty="0"/>
              <a:t>.</a:t>
            </a:r>
          </a:p>
          <a:p>
            <a:r>
              <a:rPr lang="pt-PT" sz="2000" dirty="0"/>
              <a:t>The </a:t>
            </a:r>
            <a:r>
              <a:rPr lang="pt-PT" sz="2000" dirty="0" err="1"/>
              <a:t>world</a:t>
            </a:r>
            <a:r>
              <a:rPr lang="pt-PT" sz="2000" dirty="0"/>
              <a:t> </a:t>
            </a:r>
            <a:r>
              <a:rPr lang="pt-PT" sz="2000" dirty="0" err="1"/>
              <a:t>generates</a:t>
            </a:r>
            <a:r>
              <a:rPr lang="pt-PT" sz="2000" dirty="0"/>
              <a:t> </a:t>
            </a:r>
            <a:r>
              <a:rPr lang="pt-PT" sz="2000" dirty="0" err="1"/>
              <a:t>around</a:t>
            </a:r>
            <a:r>
              <a:rPr lang="pt-PT" sz="2000" dirty="0"/>
              <a:t> </a:t>
            </a:r>
            <a:r>
              <a:rPr lang="pt-PT" sz="2000" dirty="0" err="1"/>
              <a:t>one</a:t>
            </a:r>
            <a:r>
              <a:rPr lang="pt-PT" sz="2000" dirty="0"/>
              <a:t> </a:t>
            </a:r>
            <a:r>
              <a:rPr lang="pt-PT" sz="2000" dirty="0" err="1"/>
              <a:t>zettabyte</a:t>
            </a:r>
            <a:r>
              <a:rPr lang="pt-PT" sz="2000" dirty="0"/>
              <a:t> (10^21 bytes)</a:t>
            </a:r>
            <a:r>
              <a:rPr lang="pt-PT" sz="2000" dirty="0" err="1"/>
              <a:t>of</a:t>
            </a:r>
            <a:r>
              <a:rPr lang="pt-PT" sz="2000" dirty="0"/>
              <a:t> data </a:t>
            </a:r>
            <a:r>
              <a:rPr lang="pt-PT" sz="2000" dirty="0" err="1"/>
              <a:t>each</a:t>
            </a:r>
            <a:r>
              <a:rPr lang="pt-PT" sz="2000" dirty="0"/>
              <a:t> </a:t>
            </a:r>
            <a:r>
              <a:rPr lang="pt-PT" sz="2000" dirty="0" err="1"/>
              <a:t>year</a:t>
            </a:r>
            <a:r>
              <a:rPr lang="pt-PT" sz="2000" dirty="0"/>
              <a:t> </a:t>
            </a:r>
          </a:p>
          <a:p>
            <a:r>
              <a:rPr lang="pt-PT" sz="2000" dirty="0"/>
              <a:t>In 2000 </a:t>
            </a:r>
            <a:r>
              <a:rPr lang="pt-PT" sz="2000" dirty="0" err="1"/>
              <a:t>around</a:t>
            </a:r>
            <a:r>
              <a:rPr lang="pt-PT" sz="2000" dirty="0"/>
              <a:t> 25% </a:t>
            </a:r>
            <a:r>
              <a:rPr lang="pt-PT" sz="2000" dirty="0" err="1"/>
              <a:t>of</a:t>
            </a:r>
            <a:r>
              <a:rPr lang="pt-PT" sz="2000" dirty="0"/>
              <a:t> </a:t>
            </a:r>
            <a:r>
              <a:rPr lang="pt-PT" sz="2000" dirty="0" err="1"/>
              <a:t>all</a:t>
            </a:r>
            <a:r>
              <a:rPr lang="pt-PT" sz="2000" dirty="0"/>
              <a:t> data </a:t>
            </a:r>
            <a:r>
              <a:rPr lang="pt-PT" sz="2000" dirty="0" err="1"/>
              <a:t>was</a:t>
            </a:r>
            <a:r>
              <a:rPr lang="pt-PT" sz="2000" dirty="0"/>
              <a:t> digital. </a:t>
            </a:r>
            <a:r>
              <a:rPr lang="pt-PT" sz="2000" dirty="0" err="1"/>
              <a:t>Now</a:t>
            </a:r>
            <a:r>
              <a:rPr lang="pt-PT" sz="2000" dirty="0"/>
              <a:t> (2024) </a:t>
            </a:r>
            <a:r>
              <a:rPr lang="pt-PT" sz="2000" dirty="0" err="1"/>
              <a:t>around</a:t>
            </a:r>
            <a:r>
              <a:rPr lang="pt-PT" sz="2000" dirty="0"/>
              <a:t> 99% </a:t>
            </a:r>
            <a:r>
              <a:rPr lang="pt-PT" sz="2000" dirty="0" err="1"/>
              <a:t>of</a:t>
            </a:r>
            <a:r>
              <a:rPr lang="pt-PT" sz="2000" dirty="0"/>
              <a:t> </a:t>
            </a:r>
            <a:r>
              <a:rPr lang="pt-PT" sz="2000" dirty="0" err="1"/>
              <a:t>all</a:t>
            </a:r>
            <a:r>
              <a:rPr lang="pt-PT" sz="2000" dirty="0"/>
              <a:t> data </a:t>
            </a:r>
            <a:r>
              <a:rPr lang="pt-PT" sz="2000" dirty="0" err="1"/>
              <a:t>is</a:t>
            </a:r>
            <a:r>
              <a:rPr lang="pt-PT" sz="2000" dirty="0"/>
              <a:t> digital</a:t>
            </a:r>
          </a:p>
          <a:p>
            <a:r>
              <a:rPr lang="pt-PT" sz="2000" dirty="0"/>
              <a:t>This </a:t>
            </a:r>
            <a:r>
              <a:rPr lang="pt-PT" sz="2000" dirty="0" err="1"/>
              <a:t>superabundance</a:t>
            </a:r>
            <a:r>
              <a:rPr lang="pt-PT" sz="2000" dirty="0"/>
              <a:t> </a:t>
            </a:r>
            <a:r>
              <a:rPr lang="pt-PT" sz="2000" dirty="0" err="1"/>
              <a:t>of</a:t>
            </a:r>
            <a:r>
              <a:rPr lang="pt-PT" sz="2000" dirty="0"/>
              <a:t> data os </a:t>
            </a:r>
            <a:r>
              <a:rPr lang="pt-PT" sz="2000" dirty="0" err="1"/>
              <a:t>called</a:t>
            </a:r>
            <a:r>
              <a:rPr lang="pt-PT" sz="2000" dirty="0"/>
              <a:t> BIG DATA</a:t>
            </a:r>
          </a:p>
        </p:txBody>
      </p:sp>
      <p:pic>
        <p:nvPicPr>
          <p:cNvPr id="2052" name="Picture 4" descr="Big Data na Indústria 4.0 ...">
            <a:extLst>
              <a:ext uri="{FF2B5EF4-FFF2-40B4-BE49-F238E27FC236}">
                <a16:creationId xmlns:a16="http://schemas.microsoft.com/office/drawing/2014/main" id="{02A320B1-5E13-7590-0889-621E9D59A43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84258" y="3047234"/>
            <a:ext cx="4531442" cy="2195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60010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a:xfrm>
            <a:off x="630936" y="639520"/>
            <a:ext cx="3429000" cy="1719072"/>
          </a:xfrm>
        </p:spPr>
        <p:txBody>
          <a:bodyPr anchor="b">
            <a:normAutofit/>
          </a:bodyPr>
          <a:lstStyle/>
          <a:p>
            <a:r>
              <a:rPr lang="pt-PT" sz="3800"/>
              <a:t>Big Data</a:t>
            </a:r>
            <a:br>
              <a:rPr lang="pt-PT" sz="3800"/>
            </a:br>
            <a:r>
              <a:rPr lang="pt-PT" sz="3800"/>
              <a:t>Defining big data - Characteristics</a:t>
            </a:r>
          </a:p>
        </p:txBody>
      </p:sp>
      <p:sp>
        <p:nvSpPr>
          <p:cNvPr id="308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osição de Conteúdo 2">
            <a:extLst>
              <a:ext uri="{FF2B5EF4-FFF2-40B4-BE49-F238E27FC236}">
                <a16:creationId xmlns:a16="http://schemas.microsoft.com/office/drawing/2014/main" id="{9154D52D-BF21-6083-2341-93F231F1D442}"/>
              </a:ext>
            </a:extLst>
          </p:cNvPr>
          <p:cNvSpPr>
            <a:spLocks noGrp="1"/>
          </p:cNvSpPr>
          <p:nvPr>
            <p:ph idx="1"/>
          </p:nvPr>
        </p:nvSpPr>
        <p:spPr>
          <a:xfrm>
            <a:off x="630936" y="2807208"/>
            <a:ext cx="3429000" cy="3410712"/>
          </a:xfrm>
        </p:spPr>
        <p:txBody>
          <a:bodyPr anchor="t">
            <a:normAutofit/>
          </a:bodyPr>
          <a:lstStyle/>
          <a:p>
            <a:r>
              <a:rPr lang="pt-PT" sz="2200"/>
              <a:t>Not easy, but there are characteristics we can associate it to (the 5 “Vs”):</a:t>
            </a:r>
          </a:p>
          <a:p>
            <a:pPr lvl="1"/>
            <a:r>
              <a:rPr lang="pt-PT" sz="2200"/>
              <a:t>Volume</a:t>
            </a:r>
          </a:p>
          <a:p>
            <a:pPr lvl="1"/>
            <a:r>
              <a:rPr lang="pt-PT" sz="2200"/>
              <a:t>Variety</a:t>
            </a:r>
          </a:p>
          <a:p>
            <a:pPr lvl="1"/>
            <a:r>
              <a:rPr lang="pt-PT" sz="2200"/>
              <a:t>Veracity</a:t>
            </a:r>
          </a:p>
          <a:p>
            <a:pPr lvl="1"/>
            <a:r>
              <a:rPr lang="pt-PT" sz="2200"/>
              <a:t>Velocity</a:t>
            </a:r>
          </a:p>
          <a:p>
            <a:pPr lvl="1"/>
            <a:r>
              <a:rPr lang="pt-PT" sz="2200"/>
              <a:t>Value</a:t>
            </a:r>
          </a:p>
        </p:txBody>
      </p:sp>
      <p:pic>
        <p:nvPicPr>
          <p:cNvPr id="3076" name="Picture 4" descr="The 5 V's of big data - BPI - The destination for everything process related">
            <a:extLst>
              <a:ext uri="{FF2B5EF4-FFF2-40B4-BE49-F238E27FC236}">
                <a16:creationId xmlns:a16="http://schemas.microsoft.com/office/drawing/2014/main" id="{C24196E5-462D-94B9-A74F-43FDEDD63BA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710660"/>
            <a:ext cx="6903720" cy="5436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1932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a:xfrm>
            <a:off x="1043631" y="809898"/>
            <a:ext cx="9942716" cy="1554480"/>
          </a:xfrm>
        </p:spPr>
        <p:txBody>
          <a:bodyPr anchor="ctr">
            <a:normAutofit/>
          </a:bodyPr>
          <a:lstStyle/>
          <a:p>
            <a:r>
              <a:rPr lang="pt-PT" sz="4800"/>
              <a:t>Big Data</a:t>
            </a:r>
            <a:br>
              <a:rPr lang="pt-PT" sz="4800"/>
            </a:br>
            <a:r>
              <a:rPr lang="pt-PT" sz="4800"/>
              <a:t>Defininf Big Data – what it consists of</a:t>
            </a:r>
          </a:p>
        </p:txBody>
      </p:sp>
      <p:sp>
        <p:nvSpPr>
          <p:cNvPr id="3" name="Marcador de Posição de Conteúdo 2">
            <a:extLst>
              <a:ext uri="{FF2B5EF4-FFF2-40B4-BE49-F238E27FC236}">
                <a16:creationId xmlns:a16="http://schemas.microsoft.com/office/drawing/2014/main" id="{9154D52D-BF21-6083-2341-93F231F1D442}"/>
              </a:ext>
            </a:extLst>
          </p:cNvPr>
          <p:cNvSpPr>
            <a:spLocks noGrp="1"/>
          </p:cNvSpPr>
          <p:nvPr>
            <p:ph idx="1"/>
          </p:nvPr>
        </p:nvSpPr>
        <p:spPr>
          <a:xfrm>
            <a:off x="1045028" y="3017522"/>
            <a:ext cx="9941319" cy="3124658"/>
          </a:xfrm>
        </p:spPr>
        <p:txBody>
          <a:bodyPr anchor="ctr">
            <a:normAutofit/>
          </a:bodyPr>
          <a:lstStyle/>
          <a:p>
            <a:r>
              <a:rPr lang="pt-PT" sz="2400"/>
              <a:t>Big data consists of 4 types:</a:t>
            </a:r>
          </a:p>
          <a:p>
            <a:pPr lvl="1"/>
            <a:r>
              <a:rPr lang="pt-PT" b="1"/>
              <a:t>Traditional</a:t>
            </a:r>
            <a:r>
              <a:rPr lang="pt-PT" b="1" dirty="0"/>
              <a:t> </a:t>
            </a:r>
            <a:r>
              <a:rPr lang="pt-PT" b="1"/>
              <a:t>enterprise</a:t>
            </a:r>
            <a:r>
              <a:rPr lang="pt-PT" b="1" dirty="0"/>
              <a:t> Data</a:t>
            </a:r>
          </a:p>
          <a:p>
            <a:pPr lvl="1"/>
            <a:r>
              <a:rPr lang="pt-PT" b="1"/>
              <a:t>Machine-generated</a:t>
            </a:r>
            <a:r>
              <a:rPr lang="pt-PT" b="1" dirty="0"/>
              <a:t>/sensor Data</a:t>
            </a:r>
          </a:p>
          <a:p>
            <a:pPr lvl="1"/>
            <a:r>
              <a:rPr lang="pt-PT" b="1" dirty="0"/>
              <a:t>Social Data</a:t>
            </a:r>
          </a:p>
          <a:p>
            <a:pPr lvl="1"/>
            <a:r>
              <a:rPr lang="pt-PT" b="1"/>
              <a:t>Images</a:t>
            </a:r>
            <a:r>
              <a:rPr lang="pt-PT" b="1" dirty="0"/>
              <a:t>/</a:t>
            </a:r>
            <a:r>
              <a:rPr lang="pt-PT" b="1"/>
              <a:t>Video</a:t>
            </a:r>
            <a:endParaRPr lang="pt-PT" b="1"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19856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9" name="Rectangle 512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97C9E07-BEF1-C776-EB80-70CC358E211D}"/>
              </a:ext>
            </a:extLst>
          </p:cNvPr>
          <p:cNvSpPr>
            <a:spLocks noGrp="1"/>
          </p:cNvSpPr>
          <p:nvPr>
            <p:ph type="title"/>
          </p:nvPr>
        </p:nvSpPr>
        <p:spPr>
          <a:xfrm>
            <a:off x="793662" y="386930"/>
            <a:ext cx="10066122" cy="1298448"/>
          </a:xfrm>
        </p:spPr>
        <p:txBody>
          <a:bodyPr anchor="b">
            <a:normAutofit/>
          </a:bodyPr>
          <a:lstStyle/>
          <a:p>
            <a:r>
              <a:rPr lang="pt-PT" sz="4100"/>
              <a:t>Big Data</a:t>
            </a:r>
            <a:br>
              <a:rPr lang="pt-PT" sz="4100"/>
            </a:br>
            <a:r>
              <a:rPr lang="pt-PT" sz="4100"/>
              <a:t>Traditional Enterprise Data</a:t>
            </a:r>
          </a:p>
        </p:txBody>
      </p:sp>
      <p:sp>
        <p:nvSpPr>
          <p:cNvPr id="5131" name="Rectangle 513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3" name="Rectangle 513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osição de Conteúdo 2">
            <a:extLst>
              <a:ext uri="{FF2B5EF4-FFF2-40B4-BE49-F238E27FC236}">
                <a16:creationId xmlns:a16="http://schemas.microsoft.com/office/drawing/2014/main" id="{B3E261DF-2A8A-72EF-9E27-5AD96565A180}"/>
              </a:ext>
            </a:extLst>
          </p:cNvPr>
          <p:cNvSpPr>
            <a:spLocks noGrp="1"/>
          </p:cNvSpPr>
          <p:nvPr>
            <p:ph idx="1"/>
          </p:nvPr>
        </p:nvSpPr>
        <p:spPr>
          <a:xfrm>
            <a:off x="793661" y="2599509"/>
            <a:ext cx="4530898" cy="3639450"/>
          </a:xfrm>
        </p:spPr>
        <p:txBody>
          <a:bodyPr anchor="ctr">
            <a:normAutofit/>
          </a:bodyPr>
          <a:lstStyle/>
          <a:p>
            <a:r>
              <a:rPr lang="en-US" sz="2000"/>
              <a:t>Customer information from customer relationship management systems, transactional enterprise resource planning data, Web store transactions, operations data, and general ledger data.</a:t>
            </a:r>
            <a:endParaRPr lang="pt-PT" sz="2000"/>
          </a:p>
          <a:p>
            <a:endParaRPr lang="pt-PT" sz="2000"/>
          </a:p>
        </p:txBody>
      </p:sp>
      <p:pic>
        <p:nvPicPr>
          <p:cNvPr id="5124" name="Picture 4" descr="Enterprise Data Warehouse (EDW) Full Guide">
            <a:extLst>
              <a:ext uri="{FF2B5EF4-FFF2-40B4-BE49-F238E27FC236}">
                <a16:creationId xmlns:a16="http://schemas.microsoft.com/office/drawing/2014/main" id="{02E6AACA-CAA6-6351-68EF-B12CCF514EE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1532" y="2899299"/>
            <a:ext cx="5150277" cy="2884155"/>
          </a:xfrm>
          <a:prstGeom prst="rect">
            <a:avLst/>
          </a:prstGeom>
          <a:noFill/>
          <a:extLst>
            <a:ext uri="{909E8E84-426E-40DD-AFC4-6F175D3DCCD1}">
              <a14:hiddenFill xmlns:a14="http://schemas.microsoft.com/office/drawing/2010/main">
                <a:solidFill>
                  <a:srgbClr val="FFFFFF"/>
                </a:solidFill>
              </a14:hiddenFill>
            </a:ext>
          </a:extLst>
        </p:spPr>
      </p:pic>
      <p:sp>
        <p:nvSpPr>
          <p:cNvPr id="5135" name="Rectangle 513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56512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8A28543-1BCE-3018-A66C-C4D47A62E163}"/>
              </a:ext>
            </a:extLst>
          </p:cNvPr>
          <p:cNvSpPr>
            <a:spLocks noGrp="1"/>
          </p:cNvSpPr>
          <p:nvPr>
            <p:ph type="title"/>
          </p:nvPr>
        </p:nvSpPr>
        <p:spPr>
          <a:xfrm>
            <a:off x="793662" y="386930"/>
            <a:ext cx="10066122" cy="1298448"/>
          </a:xfrm>
        </p:spPr>
        <p:txBody>
          <a:bodyPr anchor="b">
            <a:normAutofit/>
          </a:bodyPr>
          <a:lstStyle/>
          <a:p>
            <a:r>
              <a:rPr lang="pt-PT" sz="4100"/>
              <a:t>Big Data</a:t>
            </a:r>
            <a:br>
              <a:rPr lang="pt-PT" sz="4100"/>
            </a:br>
            <a:r>
              <a:rPr lang="pt-PT" sz="4100"/>
              <a:t>Machine-generated/sensor Data</a:t>
            </a:r>
          </a:p>
        </p:txBody>
      </p:sp>
      <p:sp>
        <p:nvSpPr>
          <p:cNvPr id="4105" name="Rectangle 4104">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7" name="Rectangle 410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osição de Conteúdo 2">
            <a:extLst>
              <a:ext uri="{FF2B5EF4-FFF2-40B4-BE49-F238E27FC236}">
                <a16:creationId xmlns:a16="http://schemas.microsoft.com/office/drawing/2014/main" id="{B7118DE7-0DB7-09F5-8DCD-7263AB6A980F}"/>
              </a:ext>
            </a:extLst>
          </p:cNvPr>
          <p:cNvSpPr>
            <a:spLocks noGrp="1"/>
          </p:cNvSpPr>
          <p:nvPr>
            <p:ph idx="1"/>
          </p:nvPr>
        </p:nvSpPr>
        <p:spPr>
          <a:xfrm>
            <a:off x="793661" y="2599509"/>
            <a:ext cx="4530898" cy="3639450"/>
          </a:xfrm>
        </p:spPr>
        <p:txBody>
          <a:bodyPr anchor="ctr">
            <a:normAutofit/>
          </a:bodyPr>
          <a:lstStyle/>
          <a:p>
            <a:r>
              <a:rPr lang="en-US" sz="2000"/>
              <a:t>Smart meters; manufacturing sensors; sensors integrated into smartphones, automobiles, airplane engines, and industrial machines; equipment logs; and trading systems data</a:t>
            </a:r>
            <a:endParaRPr lang="pt-PT" sz="2000"/>
          </a:p>
          <a:p>
            <a:endParaRPr lang="pt-PT" sz="2000"/>
          </a:p>
        </p:txBody>
      </p:sp>
      <p:pic>
        <p:nvPicPr>
          <p:cNvPr id="4098" name="Picture 2" descr="Machine generated data - Free ...">
            <a:extLst>
              <a:ext uri="{FF2B5EF4-FFF2-40B4-BE49-F238E27FC236}">
                <a16:creationId xmlns:a16="http://schemas.microsoft.com/office/drawing/2014/main" id="{E1BA8973-76C7-86B5-4C04-6269F61F65C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29548" y="2484255"/>
            <a:ext cx="3714244" cy="3714244"/>
          </a:xfrm>
          <a:prstGeom prst="rect">
            <a:avLst/>
          </a:prstGeom>
          <a:noFill/>
          <a:extLst>
            <a:ext uri="{909E8E84-426E-40DD-AFC4-6F175D3DCCD1}">
              <a14:hiddenFill xmlns:a14="http://schemas.microsoft.com/office/drawing/2010/main">
                <a:solidFill>
                  <a:srgbClr val="FFFFFF"/>
                </a:solidFill>
              </a14:hiddenFill>
            </a:ext>
          </a:extLst>
        </p:spPr>
      </p:pic>
      <p:sp>
        <p:nvSpPr>
          <p:cNvPr id="4109" name="Rectangle 4108">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71579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3AC535B-0023-EDBC-EBF8-7314927AB990}"/>
              </a:ext>
            </a:extLst>
          </p:cNvPr>
          <p:cNvSpPr>
            <a:spLocks noGrp="1"/>
          </p:cNvSpPr>
          <p:nvPr>
            <p:ph type="title"/>
          </p:nvPr>
        </p:nvSpPr>
        <p:spPr>
          <a:xfrm>
            <a:off x="793662" y="386930"/>
            <a:ext cx="10066122" cy="1298448"/>
          </a:xfrm>
        </p:spPr>
        <p:txBody>
          <a:bodyPr anchor="b">
            <a:normAutofit/>
          </a:bodyPr>
          <a:lstStyle/>
          <a:p>
            <a:r>
              <a:rPr lang="pt-PT" sz="4100"/>
              <a:t>Big Data</a:t>
            </a:r>
            <a:br>
              <a:rPr lang="pt-PT" sz="4100"/>
            </a:br>
            <a:r>
              <a:rPr lang="pt-PT" sz="4100"/>
              <a:t>Social Data</a:t>
            </a:r>
          </a:p>
        </p:txBody>
      </p:sp>
      <p:sp>
        <p:nvSpPr>
          <p:cNvPr id="3081" name="Rectangle 308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ectangle 308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osição de Conteúdo 2">
            <a:extLst>
              <a:ext uri="{FF2B5EF4-FFF2-40B4-BE49-F238E27FC236}">
                <a16:creationId xmlns:a16="http://schemas.microsoft.com/office/drawing/2014/main" id="{DA9454F5-3022-02E1-F08D-068804E34722}"/>
              </a:ext>
            </a:extLst>
          </p:cNvPr>
          <p:cNvSpPr>
            <a:spLocks noGrp="1"/>
          </p:cNvSpPr>
          <p:nvPr>
            <p:ph idx="1"/>
          </p:nvPr>
        </p:nvSpPr>
        <p:spPr>
          <a:xfrm>
            <a:off x="793661" y="2599509"/>
            <a:ext cx="4530898" cy="3639450"/>
          </a:xfrm>
        </p:spPr>
        <p:txBody>
          <a:bodyPr anchor="ctr">
            <a:normAutofit/>
          </a:bodyPr>
          <a:lstStyle/>
          <a:p>
            <a:r>
              <a:rPr lang="en-US" sz="2000"/>
              <a:t>Customer feedback comments; microblogging sites such as Twitter; and social media sites such as Facebook, YouTube, and LinkedIn. </a:t>
            </a:r>
            <a:endParaRPr lang="pt-PT" sz="2000"/>
          </a:p>
          <a:p>
            <a:endParaRPr lang="pt-PT" sz="2000"/>
          </a:p>
        </p:txBody>
      </p:sp>
      <p:pic>
        <p:nvPicPr>
          <p:cNvPr id="3074" name="Picture 2" descr="Social Data's Influence on Business ...">
            <a:extLst>
              <a:ext uri="{FF2B5EF4-FFF2-40B4-BE49-F238E27FC236}">
                <a16:creationId xmlns:a16="http://schemas.microsoft.com/office/drawing/2014/main" id="{8072D552-F192-42C0-786B-1F5412F9C3E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1532" y="2885864"/>
            <a:ext cx="5150277" cy="2911026"/>
          </a:xfrm>
          <a:prstGeom prst="rect">
            <a:avLst/>
          </a:prstGeom>
          <a:noFill/>
          <a:extLst>
            <a:ext uri="{909E8E84-426E-40DD-AFC4-6F175D3DCCD1}">
              <a14:hiddenFill xmlns:a14="http://schemas.microsoft.com/office/drawing/2010/main">
                <a:solidFill>
                  <a:srgbClr val="FFFFFF"/>
                </a:solidFill>
              </a14:hiddenFill>
            </a:ext>
          </a:extLst>
        </p:spPr>
      </p:pic>
      <p:sp>
        <p:nvSpPr>
          <p:cNvPr id="3085" name="Rectangle 308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57050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6" name="Rectangle 2065">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429874C-CB46-179F-0A13-3444E4D291F6}"/>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2900"/>
              <a:t>Big Data</a:t>
            </a:r>
            <a:br>
              <a:rPr lang="en-US" sz="2900"/>
            </a:br>
            <a:r>
              <a:rPr lang="en-US" sz="2900"/>
              <a:t>Images/Videos</a:t>
            </a:r>
          </a:p>
        </p:txBody>
      </p:sp>
      <p:sp>
        <p:nvSpPr>
          <p:cNvPr id="2068" name="Rectangle 2067">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0" name="Rectangle 2069">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Tips to get your fancy camera off the ...">
            <a:extLst>
              <a:ext uri="{FF2B5EF4-FFF2-40B4-BE49-F238E27FC236}">
                <a16:creationId xmlns:a16="http://schemas.microsoft.com/office/drawing/2014/main" id="{4A665E87-984A-E774-749C-7EB456D061D9}"/>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657" r="2200" b="-1"/>
          <a:stretch/>
        </p:blipFill>
        <p:spPr bwMode="auto">
          <a:xfrm>
            <a:off x="545238" y="858525"/>
            <a:ext cx="7608304" cy="5211906"/>
          </a:xfrm>
          <a:prstGeom prst="rect">
            <a:avLst/>
          </a:prstGeom>
          <a:noFill/>
          <a:extLst>
            <a:ext uri="{909E8E84-426E-40DD-AFC4-6F175D3DCCD1}">
              <a14:hiddenFill xmlns:a14="http://schemas.microsoft.com/office/drawing/2010/main">
                <a:solidFill>
                  <a:srgbClr val="FFFFFF"/>
                </a:solidFill>
              </a14:hiddenFill>
            </a:ext>
          </a:extLst>
        </p:spPr>
      </p:pic>
      <p:sp>
        <p:nvSpPr>
          <p:cNvPr id="2072" name="Rectangle 2071">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98390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a:xfrm>
            <a:off x="640080" y="325369"/>
            <a:ext cx="4368602" cy="1956841"/>
          </a:xfrm>
        </p:spPr>
        <p:txBody>
          <a:bodyPr anchor="b">
            <a:normAutofit/>
          </a:bodyPr>
          <a:lstStyle/>
          <a:p>
            <a:r>
              <a:rPr lang="pt-PT" sz="5400"/>
              <a:t>Big Data</a:t>
            </a:r>
            <a:br>
              <a:rPr lang="pt-PT" sz="5400"/>
            </a:br>
            <a:r>
              <a:rPr lang="pt-PT" sz="5400"/>
              <a:t>Issues</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osição de Conteúdo 2">
            <a:extLst>
              <a:ext uri="{FF2B5EF4-FFF2-40B4-BE49-F238E27FC236}">
                <a16:creationId xmlns:a16="http://schemas.microsoft.com/office/drawing/2014/main" id="{9154D52D-BF21-6083-2341-93F231F1D442}"/>
              </a:ext>
            </a:extLst>
          </p:cNvPr>
          <p:cNvSpPr>
            <a:spLocks noGrp="1"/>
          </p:cNvSpPr>
          <p:nvPr>
            <p:ph idx="1"/>
          </p:nvPr>
        </p:nvSpPr>
        <p:spPr>
          <a:xfrm>
            <a:off x="640080" y="2872899"/>
            <a:ext cx="4243589" cy="3320668"/>
          </a:xfrm>
        </p:spPr>
        <p:txBody>
          <a:bodyPr>
            <a:normAutofit/>
          </a:bodyPr>
          <a:lstStyle/>
          <a:p>
            <a:r>
              <a:rPr lang="pt-PT" sz="2200" dirty="0" err="1"/>
              <a:t>Despite</a:t>
            </a:r>
            <a:r>
              <a:rPr lang="pt-PT" sz="2200" dirty="0"/>
              <a:t> </a:t>
            </a:r>
            <a:r>
              <a:rPr lang="pt-PT" sz="2200" dirty="0" err="1"/>
              <a:t>it’s</a:t>
            </a:r>
            <a:r>
              <a:rPr lang="pt-PT" sz="2200" dirty="0"/>
              <a:t> extreme </a:t>
            </a:r>
            <a:r>
              <a:rPr lang="pt-PT" sz="2200" dirty="0" err="1"/>
              <a:t>value</a:t>
            </a:r>
            <a:r>
              <a:rPr lang="pt-PT" sz="2200" dirty="0"/>
              <a:t>, </a:t>
            </a:r>
            <a:r>
              <a:rPr lang="pt-PT" sz="2200" dirty="0" err="1"/>
              <a:t>there</a:t>
            </a:r>
            <a:r>
              <a:rPr lang="pt-PT" sz="2200" dirty="0"/>
              <a:t> are </a:t>
            </a:r>
            <a:r>
              <a:rPr lang="pt-PT" sz="2200" dirty="0" err="1"/>
              <a:t>issues</a:t>
            </a:r>
            <a:r>
              <a:rPr lang="pt-PT" sz="2200" dirty="0"/>
              <a:t> to face:</a:t>
            </a:r>
          </a:p>
          <a:p>
            <a:pPr lvl="1"/>
            <a:r>
              <a:rPr lang="pt-PT" sz="2200" dirty="0" err="1"/>
              <a:t>Trustworthy</a:t>
            </a:r>
            <a:r>
              <a:rPr lang="pt-PT" sz="2200" dirty="0"/>
              <a:t> </a:t>
            </a:r>
            <a:r>
              <a:rPr lang="pt-PT" sz="2200" dirty="0" err="1"/>
              <a:t>Sources</a:t>
            </a:r>
            <a:r>
              <a:rPr lang="pt-PT" sz="2200" dirty="0"/>
              <a:t>?</a:t>
            </a:r>
          </a:p>
          <a:p>
            <a:pPr lvl="1"/>
            <a:r>
              <a:rPr lang="pt-PT" sz="2200" dirty="0" err="1"/>
              <a:t>Dirty</a:t>
            </a:r>
            <a:r>
              <a:rPr lang="pt-PT" sz="2200" dirty="0"/>
              <a:t> Data?</a:t>
            </a:r>
          </a:p>
          <a:p>
            <a:pPr lvl="1"/>
            <a:r>
              <a:rPr lang="pt-PT" sz="2200" dirty="0" err="1"/>
              <a:t>Continuous</a:t>
            </a:r>
            <a:r>
              <a:rPr lang="pt-PT" sz="2200" dirty="0"/>
              <a:t> </a:t>
            </a:r>
            <a:r>
              <a:rPr lang="pt-PT" sz="2200" dirty="0" err="1"/>
              <a:t>Changes</a:t>
            </a:r>
            <a:r>
              <a:rPr lang="pt-PT" sz="2200" dirty="0"/>
              <a:t> to data</a:t>
            </a:r>
          </a:p>
        </p:txBody>
      </p:sp>
      <p:pic>
        <p:nvPicPr>
          <p:cNvPr id="5" name="Picture 4" descr="Magnifying glass showing decling performance">
            <a:extLst>
              <a:ext uri="{FF2B5EF4-FFF2-40B4-BE49-F238E27FC236}">
                <a16:creationId xmlns:a16="http://schemas.microsoft.com/office/drawing/2014/main" id="{5533B12A-F408-EFA1-696F-0FE32271A60A}"/>
              </a:ext>
            </a:extLst>
          </p:cNvPr>
          <p:cNvPicPr>
            <a:picLocks noChangeAspect="1"/>
          </p:cNvPicPr>
          <p:nvPr/>
        </p:nvPicPr>
        <p:blipFill rotWithShape="1">
          <a:blip r:embed="rId2"/>
          <a:srcRect l="1242" r="31805"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7933566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1215270-308D-C17B-0FED-DC4DF18D3D5B}"/>
              </a:ext>
            </a:extLst>
          </p:cNvPr>
          <p:cNvSpPr>
            <a:spLocks noGrp="1"/>
          </p:cNvSpPr>
          <p:nvPr>
            <p:ph type="title"/>
          </p:nvPr>
        </p:nvSpPr>
        <p:spPr>
          <a:xfrm>
            <a:off x="5596501" y="489508"/>
            <a:ext cx="5754896" cy="1667569"/>
          </a:xfrm>
        </p:spPr>
        <p:txBody>
          <a:bodyPr anchor="b">
            <a:normAutofit/>
          </a:bodyPr>
          <a:lstStyle/>
          <a:p>
            <a:r>
              <a:rPr lang="pt-PT" sz="3700" dirty="0" err="1"/>
              <a:t>Opening</a:t>
            </a:r>
            <a:r>
              <a:rPr lang="pt-PT" sz="3700" dirty="0"/>
              <a:t> case, </a:t>
            </a:r>
            <a:r>
              <a:rPr lang="pt-PT" sz="3700" dirty="0" err="1"/>
              <a:t>Our</a:t>
            </a:r>
            <a:r>
              <a:rPr lang="pt-PT" sz="3700" dirty="0"/>
              <a:t> </a:t>
            </a:r>
            <a:r>
              <a:rPr lang="pt-PT" sz="3700" dirty="0" err="1"/>
              <a:t>Genetic</a:t>
            </a:r>
            <a:r>
              <a:rPr lang="pt-PT" sz="3700" dirty="0"/>
              <a:t> Data: A </a:t>
            </a:r>
            <a:r>
              <a:rPr lang="pt-PT" sz="3700" dirty="0" err="1"/>
              <a:t>Double-Edged</a:t>
            </a:r>
            <a:r>
              <a:rPr lang="pt-PT" sz="3700" dirty="0"/>
              <a:t> </a:t>
            </a:r>
            <a:r>
              <a:rPr lang="pt-PT" sz="3700" dirty="0" err="1"/>
              <a:t>Sword</a:t>
            </a:r>
            <a:br>
              <a:rPr lang="pt-PT" sz="3700" dirty="0"/>
            </a:br>
            <a:r>
              <a:rPr lang="pt-PT" sz="3700" dirty="0" err="1"/>
              <a:t>Personal</a:t>
            </a:r>
            <a:r>
              <a:rPr lang="pt-PT" sz="3700" dirty="0"/>
              <a:t> Data </a:t>
            </a:r>
            <a:r>
              <a:rPr lang="pt-PT" sz="3700" dirty="0" err="1"/>
              <a:t>sensitivity</a:t>
            </a:r>
            <a:endParaRPr lang="pt-PT" sz="3700" dirty="0"/>
          </a:p>
        </p:txBody>
      </p:sp>
      <p:pic>
        <p:nvPicPr>
          <p:cNvPr id="8" name="Graphic 7" descr="Employee Badge">
            <a:extLst>
              <a:ext uri="{FF2B5EF4-FFF2-40B4-BE49-F238E27FC236}">
                <a16:creationId xmlns:a16="http://schemas.microsoft.com/office/drawing/2014/main" id="{8434A4C2-48ED-FE83-A67C-146B1DF457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8130" y="1275070"/>
            <a:ext cx="3876165" cy="3876165"/>
          </a:xfrm>
          <a:prstGeom prst="rect">
            <a:avLst/>
          </a:prstGeom>
        </p:spPr>
      </p:pic>
      <p:sp>
        <p:nvSpPr>
          <p:cNvPr id="4" name="Marcador de Posição de Conteúdo 3">
            <a:extLst>
              <a:ext uri="{FF2B5EF4-FFF2-40B4-BE49-F238E27FC236}">
                <a16:creationId xmlns:a16="http://schemas.microsoft.com/office/drawing/2014/main" id="{856F5F18-E10E-7F11-BB5F-CA242CB5B736}"/>
              </a:ext>
            </a:extLst>
          </p:cNvPr>
          <p:cNvSpPr>
            <a:spLocks noGrp="1"/>
          </p:cNvSpPr>
          <p:nvPr>
            <p:ph idx="1"/>
          </p:nvPr>
        </p:nvSpPr>
        <p:spPr>
          <a:xfrm>
            <a:off x="5596502" y="2405894"/>
            <a:ext cx="5754896" cy="3197464"/>
          </a:xfrm>
        </p:spPr>
        <p:txBody>
          <a:bodyPr anchor="t">
            <a:normAutofit/>
          </a:bodyPr>
          <a:lstStyle/>
          <a:p>
            <a:r>
              <a:rPr lang="pt-PT" sz="1600" dirty="0" err="1"/>
              <a:t>Personal</a:t>
            </a:r>
            <a:r>
              <a:rPr lang="pt-PT" sz="1600" dirty="0"/>
              <a:t> data -&gt; </a:t>
            </a:r>
            <a:r>
              <a:rPr lang="pt-PT" sz="1600" dirty="0" err="1"/>
              <a:t>any</a:t>
            </a:r>
            <a:r>
              <a:rPr lang="pt-PT" sz="1600" dirty="0"/>
              <a:t> </a:t>
            </a:r>
            <a:r>
              <a:rPr lang="pt-PT" sz="1600" dirty="0" err="1"/>
              <a:t>information</a:t>
            </a:r>
            <a:r>
              <a:rPr lang="pt-PT" sz="1600" dirty="0"/>
              <a:t> </a:t>
            </a:r>
            <a:r>
              <a:rPr lang="pt-PT" sz="1600" dirty="0" err="1"/>
              <a:t>that</a:t>
            </a:r>
            <a:r>
              <a:rPr lang="pt-PT" sz="1600" dirty="0"/>
              <a:t> </a:t>
            </a:r>
            <a:r>
              <a:rPr lang="pt-PT" sz="1600" dirty="0" err="1"/>
              <a:t>refers</a:t>
            </a:r>
            <a:r>
              <a:rPr lang="pt-PT" sz="1600" dirty="0"/>
              <a:t> to </a:t>
            </a:r>
            <a:r>
              <a:rPr lang="pt-PT" sz="1600" dirty="0" err="1"/>
              <a:t>an</a:t>
            </a:r>
            <a:r>
              <a:rPr lang="pt-PT" sz="1600" dirty="0"/>
              <a:t> </a:t>
            </a:r>
            <a:r>
              <a:rPr lang="pt-PT" sz="1600" dirty="0" err="1"/>
              <a:t>identifiable</a:t>
            </a:r>
            <a:r>
              <a:rPr lang="pt-PT" sz="1600" dirty="0"/>
              <a:t> individual, </a:t>
            </a:r>
            <a:r>
              <a:rPr lang="pt-PT" sz="1600" dirty="0" err="1"/>
              <a:t>such</a:t>
            </a:r>
            <a:r>
              <a:rPr lang="pt-PT" sz="1600" dirty="0"/>
              <a:t> as:</a:t>
            </a:r>
          </a:p>
          <a:p>
            <a:pPr lvl="1"/>
            <a:r>
              <a:rPr lang="pt-PT" sz="1600" dirty="0" err="1"/>
              <a:t>Name</a:t>
            </a:r>
            <a:endParaRPr lang="pt-PT" sz="1600" dirty="0"/>
          </a:p>
          <a:p>
            <a:pPr lvl="1"/>
            <a:r>
              <a:rPr lang="pt-PT" sz="1600" dirty="0" err="1"/>
              <a:t>Phone</a:t>
            </a:r>
            <a:r>
              <a:rPr lang="pt-PT" sz="1600" dirty="0"/>
              <a:t> </a:t>
            </a:r>
            <a:r>
              <a:rPr lang="pt-PT" sz="1600" dirty="0" err="1"/>
              <a:t>number</a:t>
            </a:r>
            <a:endParaRPr lang="pt-PT" sz="1600" dirty="0"/>
          </a:p>
          <a:p>
            <a:pPr lvl="1"/>
            <a:r>
              <a:rPr lang="pt-PT" sz="1600" dirty="0"/>
              <a:t>Social </a:t>
            </a:r>
            <a:r>
              <a:rPr lang="pt-PT" sz="1600" dirty="0" err="1"/>
              <a:t>Security</a:t>
            </a:r>
            <a:r>
              <a:rPr lang="pt-PT" sz="1600" dirty="0"/>
              <a:t> </a:t>
            </a:r>
            <a:r>
              <a:rPr lang="pt-PT" sz="1600" dirty="0" err="1"/>
              <a:t>numbers</a:t>
            </a:r>
            <a:endParaRPr lang="pt-PT" sz="1600" dirty="0"/>
          </a:p>
          <a:p>
            <a:pPr lvl="1"/>
            <a:r>
              <a:rPr lang="pt-PT" sz="1600" dirty="0"/>
              <a:t>Social Media </a:t>
            </a:r>
            <a:r>
              <a:rPr lang="pt-PT" sz="1600" dirty="0" err="1"/>
              <a:t>activity</a:t>
            </a:r>
            <a:endParaRPr lang="pt-PT" sz="1600" dirty="0"/>
          </a:p>
          <a:p>
            <a:pPr lvl="1"/>
            <a:r>
              <a:rPr lang="pt-PT" sz="1600" dirty="0" err="1"/>
              <a:t>Location</a:t>
            </a:r>
            <a:r>
              <a:rPr lang="pt-PT" sz="1600" dirty="0"/>
              <a:t> Data</a:t>
            </a:r>
          </a:p>
          <a:p>
            <a:pPr lvl="1"/>
            <a:r>
              <a:rPr lang="pt-PT" sz="1600" dirty="0" err="1"/>
              <a:t>Etc</a:t>
            </a:r>
            <a:endParaRPr lang="pt-PT" sz="1600" dirty="0"/>
          </a:p>
          <a:p>
            <a:r>
              <a:rPr lang="pt-PT" sz="1600" dirty="0"/>
              <a:t>Is this data </a:t>
            </a:r>
            <a:r>
              <a:rPr lang="pt-PT" sz="1600" dirty="0" err="1"/>
              <a:t>ours</a:t>
            </a:r>
            <a:r>
              <a:rPr lang="pt-PT" sz="1600" dirty="0"/>
              <a:t> </a:t>
            </a:r>
            <a:r>
              <a:rPr lang="pt-PT" sz="1600" dirty="0" err="1"/>
              <a:t>and</a:t>
            </a:r>
            <a:r>
              <a:rPr lang="pt-PT" sz="1600" dirty="0"/>
              <a:t> </a:t>
            </a:r>
            <a:r>
              <a:rPr lang="pt-PT" sz="1600" dirty="0" err="1"/>
              <a:t>only</a:t>
            </a:r>
            <a:r>
              <a:rPr lang="pt-PT" sz="1600" dirty="0"/>
              <a:t> </a:t>
            </a:r>
            <a:r>
              <a:rPr lang="pt-PT" sz="1600" dirty="0" err="1"/>
              <a:t>ours</a:t>
            </a:r>
            <a:r>
              <a:rPr lang="pt-PT" sz="1600" dirty="0"/>
              <a:t>?</a:t>
            </a:r>
          </a:p>
          <a:p>
            <a:pPr lvl="1"/>
            <a:r>
              <a:rPr lang="pt-PT" sz="1600" dirty="0"/>
              <a:t>Short </a:t>
            </a:r>
            <a:r>
              <a:rPr lang="pt-PT" sz="1600" dirty="0" err="1"/>
              <a:t>answer</a:t>
            </a:r>
            <a:r>
              <a:rPr lang="pt-PT" sz="1600" dirty="0"/>
              <a:t>:  No!</a:t>
            </a:r>
          </a:p>
          <a:p>
            <a:pPr lvl="1"/>
            <a:r>
              <a:rPr lang="pt-PT" sz="1600" dirty="0" err="1"/>
              <a:t>Multiple</a:t>
            </a:r>
            <a:r>
              <a:rPr lang="pt-PT" sz="1600" dirty="0"/>
              <a:t> </a:t>
            </a:r>
            <a:r>
              <a:rPr lang="pt-PT" sz="1600" dirty="0" err="1"/>
              <a:t>entities</a:t>
            </a:r>
            <a:r>
              <a:rPr lang="pt-PT" sz="1600" dirty="0"/>
              <a:t> </a:t>
            </a:r>
            <a:r>
              <a:rPr lang="pt-PT" sz="1600" dirty="0" err="1"/>
              <a:t>have</a:t>
            </a:r>
            <a:r>
              <a:rPr lang="pt-PT" sz="1600" dirty="0"/>
              <a:t> </a:t>
            </a:r>
            <a:r>
              <a:rPr lang="pt-PT" sz="1600" dirty="0" err="1"/>
              <a:t>access</a:t>
            </a:r>
            <a:r>
              <a:rPr lang="pt-PT" sz="1600" dirty="0"/>
              <a:t> to </a:t>
            </a:r>
            <a:r>
              <a:rPr lang="pt-PT" sz="1600" dirty="0" err="1"/>
              <a:t>it</a:t>
            </a:r>
            <a:r>
              <a:rPr lang="pt-PT" sz="1600" dirty="0"/>
              <a:t>.</a:t>
            </a:r>
          </a:p>
        </p:txBody>
      </p:sp>
      <p:sp>
        <p:nvSpPr>
          <p:cNvPr id="13" name="Rectangle 12">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889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88" name="Rectangle 7174">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9" name="Rectangle 7176">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a:xfrm>
            <a:off x="804672" y="802955"/>
            <a:ext cx="4766330" cy="1454051"/>
          </a:xfrm>
        </p:spPr>
        <p:txBody>
          <a:bodyPr>
            <a:normAutofit/>
          </a:bodyPr>
          <a:lstStyle/>
          <a:p>
            <a:r>
              <a:rPr lang="pt-PT" sz="3600">
                <a:solidFill>
                  <a:schemeClr val="tx2"/>
                </a:solidFill>
              </a:rPr>
              <a:t>Big Data</a:t>
            </a:r>
            <a:br>
              <a:rPr lang="pt-PT" sz="3600">
                <a:solidFill>
                  <a:schemeClr val="tx2"/>
                </a:solidFill>
              </a:rPr>
            </a:br>
            <a:r>
              <a:rPr lang="pt-PT" sz="3600">
                <a:solidFill>
                  <a:schemeClr val="tx2"/>
                </a:solidFill>
              </a:rPr>
              <a:t>Managing Big Data</a:t>
            </a:r>
          </a:p>
        </p:txBody>
      </p:sp>
      <p:sp>
        <p:nvSpPr>
          <p:cNvPr id="3" name="Marcador de Posição de Conteúdo 2">
            <a:extLst>
              <a:ext uri="{FF2B5EF4-FFF2-40B4-BE49-F238E27FC236}">
                <a16:creationId xmlns:a16="http://schemas.microsoft.com/office/drawing/2014/main" id="{9154D52D-BF21-6083-2341-93F231F1D442}"/>
              </a:ext>
            </a:extLst>
          </p:cNvPr>
          <p:cNvSpPr>
            <a:spLocks noGrp="1"/>
          </p:cNvSpPr>
          <p:nvPr>
            <p:ph idx="1"/>
          </p:nvPr>
        </p:nvSpPr>
        <p:spPr>
          <a:xfrm>
            <a:off x="804672" y="2421683"/>
            <a:ext cx="4765949" cy="3353476"/>
          </a:xfrm>
        </p:spPr>
        <p:txBody>
          <a:bodyPr anchor="t">
            <a:normAutofit/>
          </a:bodyPr>
          <a:lstStyle/>
          <a:p>
            <a:r>
              <a:rPr lang="pt-PT" sz="1800">
                <a:solidFill>
                  <a:schemeClr val="tx2"/>
                </a:solidFill>
              </a:rPr>
              <a:t>Big Data allows us to unlock insight</a:t>
            </a:r>
          </a:p>
          <a:p>
            <a:pPr lvl="1"/>
            <a:r>
              <a:rPr lang="en-US" sz="1800">
                <a:solidFill>
                  <a:schemeClr val="tx2"/>
                </a:solidFill>
              </a:rPr>
              <a:t>Big Data enables rapid and accurate identification of business trends, disease prevention, crime tracking, and more through advanced analysis.</a:t>
            </a:r>
          </a:p>
          <a:p>
            <a:pPr lvl="1"/>
            <a:r>
              <a:rPr lang="en-US" sz="1800">
                <a:solidFill>
                  <a:schemeClr val="tx2"/>
                </a:solidFill>
              </a:rPr>
              <a:t>Advancements in hardware, cloud computing, and open-source software make Big Data processing affordable for organizations of all sizes.</a:t>
            </a:r>
          </a:p>
        </p:txBody>
      </p:sp>
      <p:grpSp>
        <p:nvGrpSpPr>
          <p:cNvPr id="7190" name="Group 7178">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7180" name="Freeform: Shape 7179">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1" name="Freeform: Shape 7180">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2" name="Freeform: Shape 7181">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2" name="Freeform: Shape 7182">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170" name="Picture 2" descr="How To Improve Your Boarding School ...">
            <a:extLst>
              <a:ext uri="{FF2B5EF4-FFF2-40B4-BE49-F238E27FC236}">
                <a16:creationId xmlns:a16="http://schemas.microsoft.com/office/drawing/2014/main" id="{CB379B3E-1B4A-7671-123F-57B5997E247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08392" y="2924672"/>
            <a:ext cx="4142232" cy="1932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756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1" name="Rectangle 8200">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a:xfrm>
            <a:off x="804672" y="802955"/>
            <a:ext cx="4766330" cy="1454051"/>
          </a:xfrm>
        </p:spPr>
        <p:txBody>
          <a:bodyPr>
            <a:normAutofit/>
          </a:bodyPr>
          <a:lstStyle/>
          <a:p>
            <a:r>
              <a:rPr lang="pt-PT" sz="3600">
                <a:solidFill>
                  <a:schemeClr val="tx2"/>
                </a:solidFill>
              </a:rPr>
              <a:t>Big Data</a:t>
            </a:r>
            <a:br>
              <a:rPr lang="pt-PT" sz="3600">
                <a:solidFill>
                  <a:schemeClr val="tx2"/>
                </a:solidFill>
              </a:rPr>
            </a:br>
            <a:r>
              <a:rPr lang="pt-PT" sz="3600">
                <a:solidFill>
                  <a:schemeClr val="tx2"/>
                </a:solidFill>
              </a:rPr>
              <a:t>Managing Big Data</a:t>
            </a:r>
          </a:p>
        </p:txBody>
      </p:sp>
      <p:sp>
        <p:nvSpPr>
          <p:cNvPr id="3" name="Marcador de Posição de Conteúdo 2">
            <a:extLst>
              <a:ext uri="{FF2B5EF4-FFF2-40B4-BE49-F238E27FC236}">
                <a16:creationId xmlns:a16="http://schemas.microsoft.com/office/drawing/2014/main" id="{9154D52D-BF21-6083-2341-93F231F1D442}"/>
              </a:ext>
            </a:extLst>
          </p:cNvPr>
          <p:cNvSpPr>
            <a:spLocks noGrp="1"/>
          </p:cNvSpPr>
          <p:nvPr>
            <p:ph idx="1"/>
          </p:nvPr>
        </p:nvSpPr>
        <p:spPr>
          <a:xfrm>
            <a:off x="804672" y="2421683"/>
            <a:ext cx="4765949" cy="3353476"/>
          </a:xfrm>
        </p:spPr>
        <p:txBody>
          <a:bodyPr anchor="t">
            <a:normAutofit/>
          </a:bodyPr>
          <a:lstStyle/>
          <a:p>
            <a:r>
              <a:rPr lang="pt-PT" sz="1800">
                <a:solidFill>
                  <a:schemeClr val="tx2"/>
                </a:solidFill>
              </a:rPr>
              <a:t>Data management has evolved</a:t>
            </a:r>
          </a:p>
          <a:p>
            <a:pPr lvl="1"/>
            <a:r>
              <a:rPr lang="en-US" sz="1800">
                <a:solidFill>
                  <a:schemeClr val="tx2"/>
                </a:solidFill>
              </a:rPr>
              <a:t>Organizations initially integrated Data silos into databases and developed data warehouses for decision-making.</a:t>
            </a:r>
          </a:p>
          <a:p>
            <a:pPr lvl="1"/>
            <a:r>
              <a:rPr lang="en-US" sz="1800">
                <a:solidFill>
                  <a:schemeClr val="tx2"/>
                </a:solidFill>
              </a:rPr>
              <a:t>The emergence of NoSQL databases, like Hadoop and MapReduce, allows for the manipulation of structured, unstructured, and inconsistent data, particularly suited for Big Data analysis.</a:t>
            </a:r>
            <a:endParaRPr lang="pt-PT" sz="1800">
              <a:solidFill>
                <a:schemeClr val="tx2"/>
              </a:solidFill>
            </a:endParaRPr>
          </a:p>
        </p:txBody>
      </p:sp>
      <p:grpSp>
        <p:nvGrpSpPr>
          <p:cNvPr id="8203" name="Group 8202">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8204" name="Freeform: Shape 8203">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5" name="Freeform: Shape 8204">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6" name="Freeform: Shape 8205">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7" name="Freeform: Shape 8206">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194" name="Picture 2" descr="Structured Data vs. Unstructured Data ...">
            <a:extLst>
              <a:ext uri="{FF2B5EF4-FFF2-40B4-BE49-F238E27FC236}">
                <a16:creationId xmlns:a16="http://schemas.microsoft.com/office/drawing/2014/main" id="{C5395B2B-2740-4B57-5030-EEF7FF7F49F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08392" y="2939685"/>
            <a:ext cx="4142232" cy="1902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55425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D7E1429-FACD-B283-63D5-EF467320236A}"/>
              </a:ext>
            </a:extLst>
          </p:cNvPr>
          <p:cNvSpPr>
            <a:spLocks noGrp="1"/>
          </p:cNvSpPr>
          <p:nvPr>
            <p:ph type="title"/>
          </p:nvPr>
        </p:nvSpPr>
        <p:spPr>
          <a:xfrm>
            <a:off x="793662" y="386930"/>
            <a:ext cx="10066122" cy="1298448"/>
          </a:xfrm>
        </p:spPr>
        <p:txBody>
          <a:bodyPr anchor="b">
            <a:normAutofit/>
          </a:bodyPr>
          <a:lstStyle/>
          <a:p>
            <a:r>
              <a:rPr lang="pt-PT" sz="4100"/>
              <a:t>Big Data</a:t>
            </a:r>
            <a:br>
              <a:rPr lang="pt-PT" sz="4100"/>
            </a:br>
            <a:r>
              <a:rPr lang="pt-PT" sz="4100"/>
              <a:t>How to use Big Data</a:t>
            </a:r>
          </a:p>
        </p:txBody>
      </p:sp>
      <p:sp>
        <p:nvSpPr>
          <p:cNvPr id="9225" name="Rectangle 9224">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7" name="Rectangle 922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osição de Conteúdo 2">
            <a:extLst>
              <a:ext uri="{FF2B5EF4-FFF2-40B4-BE49-F238E27FC236}">
                <a16:creationId xmlns:a16="http://schemas.microsoft.com/office/drawing/2014/main" id="{0560EBE3-6015-9198-E8F3-FAF32DB9850E}"/>
              </a:ext>
            </a:extLst>
          </p:cNvPr>
          <p:cNvSpPr>
            <a:spLocks noGrp="1"/>
          </p:cNvSpPr>
          <p:nvPr>
            <p:ph idx="1"/>
          </p:nvPr>
        </p:nvSpPr>
        <p:spPr>
          <a:xfrm>
            <a:off x="793661" y="2599509"/>
            <a:ext cx="4530898" cy="3639450"/>
          </a:xfrm>
        </p:spPr>
        <p:txBody>
          <a:bodyPr anchor="ctr">
            <a:normAutofit/>
          </a:bodyPr>
          <a:lstStyle/>
          <a:p>
            <a:r>
              <a:rPr lang="pt-PT" sz="1600"/>
              <a:t>So, how can we use Big Data to gain insights?</a:t>
            </a:r>
          </a:p>
          <a:p>
            <a:r>
              <a:rPr lang="en-US" sz="1600"/>
              <a:t>Modern organizations must manage Big Data and gain value from it. They can employ several strategies to achieve this objective:</a:t>
            </a:r>
          </a:p>
          <a:p>
            <a:pPr lvl="1"/>
            <a:r>
              <a:rPr lang="pt-PT" sz="1600" b="1"/>
              <a:t>Making Big Data available</a:t>
            </a:r>
          </a:p>
          <a:p>
            <a:pPr lvl="1"/>
            <a:r>
              <a:rPr lang="pt-PT" sz="1600" b="1"/>
              <a:t>Enhancing Performance through Experimentation</a:t>
            </a:r>
          </a:p>
          <a:p>
            <a:pPr lvl="1"/>
            <a:r>
              <a:rPr lang="pt-PT" sz="1600" b="1"/>
              <a:t>Microsegmentation for precision marketing</a:t>
            </a:r>
          </a:p>
          <a:p>
            <a:pPr lvl="1"/>
            <a:r>
              <a:rPr lang="pt-PT" sz="1600" b="1"/>
              <a:t>Innovating Business Models with telematics</a:t>
            </a:r>
          </a:p>
          <a:p>
            <a:pPr lvl="1"/>
            <a:r>
              <a:rPr lang="pt-PT" sz="1600" b="1"/>
              <a:t>Maximizing Analytical Potencial</a:t>
            </a:r>
          </a:p>
          <a:p>
            <a:pPr lvl="1"/>
            <a:endParaRPr lang="pt-PT" sz="1600"/>
          </a:p>
        </p:txBody>
      </p:sp>
      <p:pic>
        <p:nvPicPr>
          <p:cNvPr id="9218" name="Picture 2" descr="Strategic Analysis - Overview, Examples ...">
            <a:extLst>
              <a:ext uri="{FF2B5EF4-FFF2-40B4-BE49-F238E27FC236}">
                <a16:creationId xmlns:a16="http://schemas.microsoft.com/office/drawing/2014/main" id="{A55897CF-A34E-1FF8-438D-E0128245C9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14" r="1" b="1"/>
          <a:stretch/>
        </p:blipFill>
        <p:spPr bwMode="auto">
          <a:xfrm>
            <a:off x="5911532" y="2484255"/>
            <a:ext cx="5150277" cy="3714244"/>
          </a:xfrm>
          <a:prstGeom prst="rect">
            <a:avLst/>
          </a:prstGeom>
          <a:noFill/>
          <a:extLst>
            <a:ext uri="{909E8E84-426E-40DD-AFC4-6F175D3DCCD1}">
              <a14:hiddenFill xmlns:a14="http://schemas.microsoft.com/office/drawing/2010/main">
                <a:solidFill>
                  <a:srgbClr val="FFFFFF"/>
                </a:solidFill>
              </a14:hiddenFill>
            </a:ext>
          </a:extLst>
        </p:spPr>
      </p:pic>
      <p:sp>
        <p:nvSpPr>
          <p:cNvPr id="9229" name="Rectangle 9228">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60361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7" name="Rectangle 1024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a:xfrm>
            <a:off x="640080" y="325369"/>
            <a:ext cx="4368602" cy="1956841"/>
          </a:xfrm>
        </p:spPr>
        <p:txBody>
          <a:bodyPr anchor="b">
            <a:normAutofit/>
          </a:bodyPr>
          <a:lstStyle/>
          <a:p>
            <a:r>
              <a:rPr lang="pt-PT" sz="4200"/>
              <a:t>Big Data</a:t>
            </a:r>
            <a:br>
              <a:rPr lang="pt-PT" sz="4200"/>
            </a:br>
            <a:r>
              <a:rPr lang="pt-PT" sz="4200"/>
              <a:t>How to use Big Data</a:t>
            </a:r>
          </a:p>
        </p:txBody>
      </p:sp>
      <p:sp>
        <p:nvSpPr>
          <p:cNvPr id="1024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osição de Conteúdo 2">
            <a:extLst>
              <a:ext uri="{FF2B5EF4-FFF2-40B4-BE49-F238E27FC236}">
                <a16:creationId xmlns:a16="http://schemas.microsoft.com/office/drawing/2014/main" id="{9154D52D-BF21-6083-2341-93F231F1D442}"/>
              </a:ext>
            </a:extLst>
          </p:cNvPr>
          <p:cNvSpPr>
            <a:spLocks noGrp="1"/>
          </p:cNvSpPr>
          <p:nvPr>
            <p:ph idx="1"/>
          </p:nvPr>
        </p:nvSpPr>
        <p:spPr>
          <a:xfrm>
            <a:off x="640080" y="2872899"/>
            <a:ext cx="4243589" cy="3320668"/>
          </a:xfrm>
        </p:spPr>
        <p:txBody>
          <a:bodyPr>
            <a:normAutofit/>
          </a:bodyPr>
          <a:lstStyle/>
          <a:p>
            <a:r>
              <a:rPr lang="pt-PT" sz="1700" b="1"/>
              <a:t>Making big data available (open Data)</a:t>
            </a:r>
          </a:p>
          <a:p>
            <a:pPr lvl="1"/>
            <a:r>
              <a:rPr lang="en-US" sz="1700"/>
              <a:t>Open data initiatives provide economic benefits by making vast amounts of government data available for analysis and innovation.</a:t>
            </a:r>
          </a:p>
          <a:p>
            <a:pPr lvl="1"/>
            <a:r>
              <a:rPr lang="en-US" sz="1700"/>
              <a:t>Companies like those in the Open Data 500 study build business models around analyzing open government data, contributing to economic growth.</a:t>
            </a:r>
            <a:endParaRPr lang="pt-PT" sz="1700"/>
          </a:p>
        </p:txBody>
      </p:sp>
      <p:pic>
        <p:nvPicPr>
          <p:cNvPr id="10242" name="Picture 2" descr="Choose Open Data - Author Services">
            <a:extLst>
              <a:ext uri="{FF2B5EF4-FFF2-40B4-BE49-F238E27FC236}">
                <a16:creationId xmlns:a16="http://schemas.microsoft.com/office/drawing/2014/main" id="{5B033CE8-8FE4-4EAB-8DCE-D5E3E2FD45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907"/>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8624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3" name="Rectangle 11272">
            <a:extLst>
              <a:ext uri="{FF2B5EF4-FFF2-40B4-BE49-F238E27FC236}">
                <a16:creationId xmlns:a16="http://schemas.microsoft.com/office/drawing/2014/main" id="{BE149CDF-5DAC-4860-A285-9492CF209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275" name="Picture 11274">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11277" name="Rectangle 11276">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79" name="Rectangle 11278">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a:xfrm>
            <a:off x="1191966" y="905011"/>
            <a:ext cx="3629555" cy="1889135"/>
          </a:xfrm>
        </p:spPr>
        <p:txBody>
          <a:bodyPr anchor="b">
            <a:normAutofit/>
          </a:bodyPr>
          <a:lstStyle/>
          <a:p>
            <a:r>
              <a:rPr lang="pt-PT" sz="4100"/>
              <a:t>Big Data</a:t>
            </a:r>
            <a:br>
              <a:rPr lang="pt-PT" sz="4100"/>
            </a:br>
            <a:r>
              <a:rPr lang="pt-PT" sz="4100"/>
              <a:t>How to use Big Data</a:t>
            </a:r>
          </a:p>
        </p:txBody>
      </p:sp>
      <p:sp>
        <p:nvSpPr>
          <p:cNvPr id="3" name="Marcador de Posição de Conteúdo 2">
            <a:extLst>
              <a:ext uri="{FF2B5EF4-FFF2-40B4-BE49-F238E27FC236}">
                <a16:creationId xmlns:a16="http://schemas.microsoft.com/office/drawing/2014/main" id="{9154D52D-BF21-6083-2341-93F231F1D442}"/>
              </a:ext>
            </a:extLst>
          </p:cNvPr>
          <p:cNvSpPr>
            <a:spLocks noGrp="1"/>
          </p:cNvSpPr>
          <p:nvPr>
            <p:ph idx="1"/>
          </p:nvPr>
        </p:nvSpPr>
        <p:spPr>
          <a:xfrm>
            <a:off x="1191966" y="2965592"/>
            <a:ext cx="3629555" cy="2987397"/>
          </a:xfrm>
        </p:spPr>
        <p:txBody>
          <a:bodyPr>
            <a:normAutofit/>
          </a:bodyPr>
          <a:lstStyle/>
          <a:p>
            <a:r>
              <a:rPr lang="pt-PT" sz="1400" b="1"/>
              <a:t>Enhancing Performance through Experimentation</a:t>
            </a:r>
          </a:p>
          <a:p>
            <a:pPr lvl="1"/>
            <a:r>
              <a:rPr lang="en-US" sz="1400"/>
              <a:t>Big Data enables organizations like Amazon, Google, and Etsy to conduct controlled experiments, such as A/B testing, to optimize website performance and customer engagement.</a:t>
            </a:r>
          </a:p>
          <a:p>
            <a:pPr lvl="1"/>
            <a:r>
              <a:rPr lang="en-US" sz="1400"/>
              <a:t>Case studies, like the one from Etsy, demonstrate how analyzing customer behavior and implementing changes based on data insights can lead to improved outcomes.</a:t>
            </a:r>
            <a:endParaRPr lang="pt-PT" sz="1400"/>
          </a:p>
        </p:txBody>
      </p:sp>
      <p:pic>
        <p:nvPicPr>
          <p:cNvPr id="11266" name="Picture 2" descr="Big Tech Is Testing You | The New Yorker">
            <a:extLst>
              <a:ext uri="{FF2B5EF4-FFF2-40B4-BE49-F238E27FC236}">
                <a16:creationId xmlns:a16="http://schemas.microsoft.com/office/drawing/2014/main" id="{1126F911-4995-197A-9204-93291CBA06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407" r="152" b="-1"/>
          <a:stretch/>
        </p:blipFill>
        <p:spPr bwMode="auto">
          <a:xfrm>
            <a:off x="5359151" y="895610"/>
            <a:ext cx="6107166" cy="5058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0898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a:xfrm>
            <a:off x="761803" y="350196"/>
            <a:ext cx="4646904" cy="1624520"/>
          </a:xfrm>
        </p:spPr>
        <p:txBody>
          <a:bodyPr anchor="ctr">
            <a:normAutofit/>
          </a:bodyPr>
          <a:lstStyle/>
          <a:p>
            <a:r>
              <a:rPr lang="pt-PT" sz="4000"/>
              <a:t>Big Data</a:t>
            </a:r>
            <a:br>
              <a:rPr lang="pt-PT" sz="4000"/>
            </a:br>
            <a:r>
              <a:rPr lang="pt-PT" sz="4000"/>
              <a:t>How to use Big Data</a:t>
            </a:r>
          </a:p>
        </p:txBody>
      </p:sp>
      <p:sp>
        <p:nvSpPr>
          <p:cNvPr id="3" name="Marcador de Posição de Conteúdo 2">
            <a:extLst>
              <a:ext uri="{FF2B5EF4-FFF2-40B4-BE49-F238E27FC236}">
                <a16:creationId xmlns:a16="http://schemas.microsoft.com/office/drawing/2014/main" id="{9154D52D-BF21-6083-2341-93F231F1D442}"/>
              </a:ext>
            </a:extLst>
          </p:cNvPr>
          <p:cNvSpPr>
            <a:spLocks noGrp="1"/>
          </p:cNvSpPr>
          <p:nvPr>
            <p:ph idx="1"/>
          </p:nvPr>
        </p:nvSpPr>
        <p:spPr>
          <a:xfrm>
            <a:off x="761802" y="2743200"/>
            <a:ext cx="4646905" cy="3613149"/>
          </a:xfrm>
        </p:spPr>
        <p:txBody>
          <a:bodyPr anchor="ctr">
            <a:normAutofit/>
          </a:bodyPr>
          <a:lstStyle/>
          <a:p>
            <a:r>
              <a:rPr lang="pt-PT" sz="1700" b="1"/>
              <a:t>Microsegmentation for precision marketing</a:t>
            </a:r>
          </a:p>
          <a:p>
            <a:pPr lvl="1"/>
            <a:r>
              <a:rPr lang="en-US" sz="1700"/>
              <a:t>Microsegmentation, enabled by Big Data analytics, allows companies like Paytronix Systems to tailor loyalty and rewards programs to individual customers or small groups based on detailed customer data.</a:t>
            </a:r>
          </a:p>
          <a:p>
            <a:pPr lvl="1"/>
            <a:r>
              <a:rPr lang="en-US" sz="1700"/>
              <a:t>By leveraging Big Data, businesses can enhance customer satisfaction and profitability by delivering personalized experiences and offers.</a:t>
            </a:r>
            <a:endParaRPr lang="pt-PT" sz="1700"/>
          </a:p>
        </p:txBody>
      </p:sp>
      <p:pic>
        <p:nvPicPr>
          <p:cNvPr id="5" name="Picture 4" descr="A digital stock market graph">
            <a:extLst>
              <a:ext uri="{FF2B5EF4-FFF2-40B4-BE49-F238E27FC236}">
                <a16:creationId xmlns:a16="http://schemas.microsoft.com/office/drawing/2014/main" id="{D1AA9FD8-87FE-2C94-0D7E-3F7E2478C3E9}"/>
              </a:ext>
            </a:extLst>
          </p:cNvPr>
          <p:cNvPicPr>
            <a:picLocks noChangeAspect="1"/>
          </p:cNvPicPr>
          <p:nvPr/>
        </p:nvPicPr>
        <p:blipFill rotWithShape="1">
          <a:blip r:embed="rId2"/>
          <a:srcRect l="34880" r="4607" b="-1"/>
          <a:stretch/>
        </p:blipFill>
        <p:spPr>
          <a:xfrm>
            <a:off x="6096000" y="1"/>
            <a:ext cx="6102825" cy="6858000"/>
          </a:xfrm>
          <a:prstGeom prst="rect">
            <a:avLst/>
          </a:prstGeom>
        </p:spPr>
      </p:pic>
    </p:spTree>
    <p:extLst>
      <p:ext uri="{BB962C8B-B14F-4D97-AF65-F5344CB8AC3E}">
        <p14:creationId xmlns:p14="http://schemas.microsoft.com/office/powerpoint/2010/main" val="8458319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a:xfrm>
            <a:off x="876692" y="741391"/>
            <a:ext cx="5479719" cy="1616203"/>
          </a:xfrm>
        </p:spPr>
        <p:txBody>
          <a:bodyPr anchor="b">
            <a:normAutofit/>
          </a:bodyPr>
          <a:lstStyle/>
          <a:p>
            <a:r>
              <a:rPr lang="pt-PT" sz="3200"/>
              <a:t>Big Data</a:t>
            </a:r>
            <a:br>
              <a:rPr lang="pt-PT" sz="3200"/>
            </a:br>
            <a:r>
              <a:rPr lang="pt-PT" sz="3200"/>
              <a:t>How</a:t>
            </a:r>
            <a:r>
              <a:rPr lang="pt-PT" sz="3200" dirty="0"/>
              <a:t> to use </a:t>
            </a:r>
            <a:r>
              <a:rPr lang="pt-PT" sz="3200"/>
              <a:t>Big</a:t>
            </a:r>
            <a:r>
              <a:rPr lang="pt-PT" sz="3200" dirty="0"/>
              <a:t> Data</a:t>
            </a:r>
            <a:endParaRPr lang="pt-PT" sz="3200"/>
          </a:p>
        </p:txBody>
      </p:sp>
      <p:sp>
        <p:nvSpPr>
          <p:cNvPr id="3" name="Marcador de Posição de Conteúdo 2">
            <a:extLst>
              <a:ext uri="{FF2B5EF4-FFF2-40B4-BE49-F238E27FC236}">
                <a16:creationId xmlns:a16="http://schemas.microsoft.com/office/drawing/2014/main" id="{9154D52D-BF21-6083-2341-93F231F1D442}"/>
              </a:ext>
            </a:extLst>
          </p:cNvPr>
          <p:cNvSpPr>
            <a:spLocks noGrp="1"/>
          </p:cNvSpPr>
          <p:nvPr>
            <p:ph idx="1"/>
          </p:nvPr>
        </p:nvSpPr>
        <p:spPr>
          <a:xfrm>
            <a:off x="876692" y="2533476"/>
            <a:ext cx="5479719" cy="3447832"/>
          </a:xfrm>
        </p:spPr>
        <p:txBody>
          <a:bodyPr anchor="t">
            <a:normAutofit/>
          </a:bodyPr>
          <a:lstStyle/>
          <a:p>
            <a:r>
              <a:rPr lang="pt-PT" sz="2000" b="1"/>
              <a:t>Innovating Business Models with telematics</a:t>
            </a:r>
          </a:p>
          <a:p>
            <a:pPr lvl="1"/>
            <a:r>
              <a:rPr lang="en-US" sz="2000"/>
              <a:t>Companies leverage Big Data from telematics sensors on vehicles to improve vehicle maintenance, driver performance, and risk analysis.</a:t>
            </a:r>
          </a:p>
          <a:p>
            <a:pPr lvl="1"/>
            <a:r>
              <a:rPr lang="en-US" sz="2000"/>
              <a:t>Sharing this data with insurance carriers enables the development of new pricing models based on real-time insights, leading to cost savings and safety improvements.</a:t>
            </a:r>
            <a:endParaRPr lang="pt-PT" sz="2000"/>
          </a:p>
        </p:txBody>
      </p:sp>
      <p:pic>
        <p:nvPicPr>
          <p:cNvPr id="5" name="Picture 4" descr="Light bulb on yellow background with sketched light beams and cord">
            <a:extLst>
              <a:ext uri="{FF2B5EF4-FFF2-40B4-BE49-F238E27FC236}">
                <a16:creationId xmlns:a16="http://schemas.microsoft.com/office/drawing/2014/main" id="{91CE9D93-09CA-FE59-F81F-61F4F27AD08D}"/>
              </a:ext>
            </a:extLst>
          </p:cNvPr>
          <p:cNvPicPr>
            <a:picLocks noChangeAspect="1"/>
          </p:cNvPicPr>
          <p:nvPr/>
        </p:nvPicPr>
        <p:blipFill rotWithShape="1">
          <a:blip r:embed="rId2"/>
          <a:srcRect l="50063" r="5805"/>
          <a:stretch/>
        </p:blipFill>
        <p:spPr>
          <a:xfrm>
            <a:off x="7270812" y="10"/>
            <a:ext cx="4921187" cy="6857990"/>
          </a:xfrm>
          <a:prstGeom prst="rect">
            <a:avLst/>
          </a:prstGeom>
        </p:spPr>
      </p:pic>
      <p:grpSp>
        <p:nvGrpSpPr>
          <p:cNvPr id="9" name="Group 8">
            <a:extLst>
              <a:ext uri="{FF2B5EF4-FFF2-40B4-BE49-F238E27FC236}">
                <a16:creationId xmlns:a16="http://schemas.microsoft.com/office/drawing/2014/main" id="{8CE57D37-C2D0-066B-1AE3-6F4244344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10" name="Rectangle 9">
              <a:extLst>
                <a:ext uri="{FF2B5EF4-FFF2-40B4-BE49-F238E27FC236}">
                  <a16:creationId xmlns:a16="http://schemas.microsoft.com/office/drawing/2014/main" id="{A24DCA44-89CF-872A-903F-96C50780E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B0CC4F5-AC85-FFFA-7EB5-33C4FCE90A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270093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a:xfrm>
            <a:off x="6823878" y="741391"/>
            <a:ext cx="4491821" cy="1616203"/>
          </a:xfrm>
        </p:spPr>
        <p:txBody>
          <a:bodyPr anchor="b">
            <a:normAutofit/>
          </a:bodyPr>
          <a:lstStyle/>
          <a:p>
            <a:r>
              <a:rPr lang="pt-PT" sz="3200"/>
              <a:t>Big Data</a:t>
            </a:r>
            <a:br>
              <a:rPr lang="pt-PT" sz="3200"/>
            </a:br>
            <a:r>
              <a:rPr lang="pt-PT" sz="3200"/>
              <a:t>How to use Big Data</a:t>
            </a:r>
          </a:p>
        </p:txBody>
      </p:sp>
      <p:pic>
        <p:nvPicPr>
          <p:cNvPr id="13" name="Picture 4" descr="Magnifying glass showing decling performance">
            <a:extLst>
              <a:ext uri="{FF2B5EF4-FFF2-40B4-BE49-F238E27FC236}">
                <a16:creationId xmlns:a16="http://schemas.microsoft.com/office/drawing/2014/main" id="{3C99C3A1-94F5-022E-8CC2-2A77CAD412A3}"/>
              </a:ext>
            </a:extLst>
          </p:cNvPr>
          <p:cNvPicPr>
            <a:picLocks noChangeAspect="1"/>
          </p:cNvPicPr>
          <p:nvPr/>
        </p:nvPicPr>
        <p:blipFill rotWithShape="1">
          <a:blip r:embed="rId2"/>
          <a:srcRect l="5051" r="35615" b="-1"/>
          <a:stretch/>
        </p:blipFill>
        <p:spPr>
          <a:xfrm>
            <a:off x="20" y="10"/>
            <a:ext cx="6095980" cy="6857990"/>
          </a:xfrm>
          <a:prstGeom prst="rect">
            <a:avLst/>
          </a:prstGeom>
        </p:spPr>
      </p:pic>
      <p:grpSp>
        <p:nvGrpSpPr>
          <p:cNvPr id="14" name="Group 8">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0">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Marcador de Posição de Conteúdo 2">
            <a:extLst>
              <a:ext uri="{FF2B5EF4-FFF2-40B4-BE49-F238E27FC236}">
                <a16:creationId xmlns:a16="http://schemas.microsoft.com/office/drawing/2014/main" id="{9154D52D-BF21-6083-2341-93F231F1D442}"/>
              </a:ext>
            </a:extLst>
          </p:cNvPr>
          <p:cNvSpPr>
            <a:spLocks noGrp="1"/>
          </p:cNvSpPr>
          <p:nvPr>
            <p:ph idx="1"/>
          </p:nvPr>
        </p:nvSpPr>
        <p:spPr>
          <a:xfrm>
            <a:off x="6823878" y="2533476"/>
            <a:ext cx="4491820" cy="3447832"/>
          </a:xfrm>
        </p:spPr>
        <p:txBody>
          <a:bodyPr anchor="t">
            <a:normAutofit/>
          </a:bodyPr>
          <a:lstStyle/>
          <a:p>
            <a:r>
              <a:rPr lang="pt-PT" sz="1900" b="1"/>
              <a:t>Maximizing Analytical Potencial</a:t>
            </a:r>
          </a:p>
          <a:p>
            <a:pPr lvl="1"/>
            <a:r>
              <a:rPr lang="en-US" sz="1900"/>
              <a:t>Big Data enables organizations to analyze entire datasets rather than relying solely on sampling, enhancing the accuracy and depth of insights.</a:t>
            </a:r>
          </a:p>
          <a:p>
            <a:pPr lvl="1"/>
            <a:r>
              <a:rPr lang="en-US" sz="1900"/>
              <a:t>Overcoming biases inherent in traditional sampling methods, such as political polling, ensures more accurate and comprehensive analysis of phenomena.</a:t>
            </a:r>
            <a:endParaRPr lang="pt-PT" sz="1900"/>
          </a:p>
        </p:txBody>
      </p:sp>
    </p:spTree>
    <p:extLst>
      <p:ext uri="{BB962C8B-B14F-4D97-AF65-F5344CB8AC3E}">
        <p14:creationId xmlns:p14="http://schemas.microsoft.com/office/powerpoint/2010/main" val="5391559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95" name="Rectangle 1229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Big Data, Automation, and Internal Efficiency">
            <a:extLst>
              <a:ext uri="{FF2B5EF4-FFF2-40B4-BE49-F238E27FC236}">
                <a16:creationId xmlns:a16="http://schemas.microsoft.com/office/drawing/2014/main" id="{89639738-8227-1E28-5C14-CC2EFCF566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984" r="-1" b="-1"/>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2297" name="Rectangle 1229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FEF42290-54B0-98DA-38B7-0E30469195AB}"/>
              </a:ext>
            </a:extLst>
          </p:cNvPr>
          <p:cNvSpPr>
            <a:spLocks noGrp="1"/>
          </p:cNvSpPr>
          <p:nvPr>
            <p:ph type="title"/>
          </p:nvPr>
        </p:nvSpPr>
        <p:spPr>
          <a:xfrm>
            <a:off x="838200" y="365125"/>
            <a:ext cx="3822189" cy="1899912"/>
          </a:xfrm>
        </p:spPr>
        <p:txBody>
          <a:bodyPr>
            <a:normAutofit/>
          </a:bodyPr>
          <a:lstStyle/>
          <a:p>
            <a:r>
              <a:rPr lang="pt-PT" sz="3100"/>
              <a:t>Big Data</a:t>
            </a:r>
            <a:br>
              <a:rPr lang="pt-PT" sz="3100"/>
            </a:br>
            <a:r>
              <a:rPr lang="pt-PT" sz="3100"/>
              <a:t>Big Data in functional areas of na organization</a:t>
            </a:r>
          </a:p>
        </p:txBody>
      </p:sp>
      <p:sp>
        <p:nvSpPr>
          <p:cNvPr id="3" name="Marcador de Posição de Conteúdo 2">
            <a:extLst>
              <a:ext uri="{FF2B5EF4-FFF2-40B4-BE49-F238E27FC236}">
                <a16:creationId xmlns:a16="http://schemas.microsoft.com/office/drawing/2014/main" id="{4BE84757-E97E-4CBB-322D-34F030C7DE57}"/>
              </a:ext>
            </a:extLst>
          </p:cNvPr>
          <p:cNvSpPr>
            <a:spLocks noGrp="1"/>
          </p:cNvSpPr>
          <p:nvPr>
            <p:ph idx="1"/>
          </p:nvPr>
        </p:nvSpPr>
        <p:spPr>
          <a:xfrm>
            <a:off x="838200" y="2434201"/>
            <a:ext cx="3822189" cy="3742762"/>
          </a:xfrm>
        </p:spPr>
        <p:txBody>
          <a:bodyPr>
            <a:normAutofit/>
          </a:bodyPr>
          <a:lstStyle/>
          <a:p>
            <a:pPr marL="0" indent="0">
              <a:buNone/>
            </a:pPr>
            <a:endParaRPr lang="en-US" sz="2000"/>
          </a:p>
          <a:p>
            <a:r>
              <a:rPr lang="en-US" sz="2000"/>
              <a:t>Big Data Across Organizational Functions:</a:t>
            </a:r>
          </a:p>
          <a:p>
            <a:pPr lvl="1"/>
            <a:r>
              <a:rPr lang="en-US" sz="2000"/>
              <a:t>How is it used and applied in multiple departments?</a:t>
            </a:r>
          </a:p>
          <a:p>
            <a:r>
              <a:rPr lang="en-US" sz="2000"/>
              <a:t>Driving Efficiency and Innovation: </a:t>
            </a:r>
          </a:p>
          <a:p>
            <a:pPr lvl="1"/>
            <a:r>
              <a:rPr lang="en-US" sz="2000"/>
              <a:t>Does it allow for better efficiency, and does it foster innovation?</a:t>
            </a:r>
            <a:endParaRPr lang="pt-PT" sz="2000"/>
          </a:p>
        </p:txBody>
      </p:sp>
    </p:spTree>
    <p:extLst>
      <p:ext uri="{BB962C8B-B14F-4D97-AF65-F5344CB8AC3E}">
        <p14:creationId xmlns:p14="http://schemas.microsoft.com/office/powerpoint/2010/main" val="11576269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9622C2-F80D-B188-81A5-C9EAA99A5094}"/>
              </a:ext>
            </a:extLst>
          </p:cNvPr>
          <p:cNvPicPr>
            <a:picLocks noChangeAspect="1"/>
          </p:cNvPicPr>
          <p:nvPr/>
        </p:nvPicPr>
        <p:blipFill rotWithShape="1">
          <a:blip r:embed="rId2">
            <a:duotone>
              <a:schemeClr val="bg2">
                <a:shade val="45000"/>
                <a:satMod val="135000"/>
              </a:schemeClr>
              <a:prstClr val="white"/>
            </a:duotone>
          </a:blip>
          <a:srcRect t="12153" b="3578"/>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a:xfrm>
            <a:off x="838200" y="365125"/>
            <a:ext cx="10515600" cy="1325563"/>
          </a:xfrm>
        </p:spPr>
        <p:txBody>
          <a:bodyPr>
            <a:normAutofit/>
          </a:bodyPr>
          <a:lstStyle/>
          <a:p>
            <a:r>
              <a:rPr lang="pt-PT" dirty="0" err="1"/>
              <a:t>Big</a:t>
            </a:r>
            <a:r>
              <a:rPr lang="pt-PT" dirty="0"/>
              <a:t> Data</a:t>
            </a:r>
            <a:br>
              <a:rPr lang="pt-PT" dirty="0"/>
            </a:br>
            <a:r>
              <a:rPr lang="pt-PT" err="1"/>
              <a:t>Big</a:t>
            </a:r>
            <a:r>
              <a:rPr lang="pt-PT"/>
              <a:t> Data in </a:t>
            </a:r>
            <a:r>
              <a:rPr lang="pt-PT" err="1"/>
              <a:t>functional</a:t>
            </a:r>
            <a:r>
              <a:rPr lang="pt-PT"/>
              <a:t> </a:t>
            </a:r>
            <a:r>
              <a:rPr lang="pt-PT" err="1"/>
              <a:t>areas</a:t>
            </a:r>
            <a:r>
              <a:rPr lang="pt-PT"/>
              <a:t> </a:t>
            </a:r>
            <a:r>
              <a:rPr lang="pt-PT" err="1"/>
              <a:t>of</a:t>
            </a:r>
            <a:r>
              <a:rPr lang="pt-PT"/>
              <a:t> na </a:t>
            </a:r>
            <a:r>
              <a:rPr lang="pt-PT" err="1"/>
              <a:t>organization</a:t>
            </a:r>
            <a:endParaRPr lang="pt-PT" dirty="0"/>
          </a:p>
        </p:txBody>
      </p:sp>
      <p:graphicFrame>
        <p:nvGraphicFramePr>
          <p:cNvPr id="5" name="Marcador de Posição de Conteúdo 2">
            <a:extLst>
              <a:ext uri="{FF2B5EF4-FFF2-40B4-BE49-F238E27FC236}">
                <a16:creationId xmlns:a16="http://schemas.microsoft.com/office/drawing/2014/main" id="{D9A2F07A-BFE2-646B-0F18-5F42663D8E08}"/>
              </a:ext>
            </a:extLst>
          </p:cNvPr>
          <p:cNvGraphicFramePr>
            <a:graphicFrameLocks noGrp="1"/>
          </p:cNvGraphicFramePr>
          <p:nvPr>
            <p:ph idx="1"/>
            <p:extLst>
              <p:ext uri="{D42A27DB-BD31-4B8C-83A1-F6EECF244321}">
                <p14:modId xmlns:p14="http://schemas.microsoft.com/office/powerpoint/2010/main" val="391960533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93326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5" name="Rectangle 14">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3A9766A-0E92-A88E-85B2-5254CE6BA97B}"/>
              </a:ext>
            </a:extLst>
          </p:cNvPr>
          <p:cNvSpPr>
            <a:spLocks noGrp="1"/>
          </p:cNvSpPr>
          <p:nvPr>
            <p:ph type="title"/>
          </p:nvPr>
        </p:nvSpPr>
        <p:spPr>
          <a:xfrm>
            <a:off x="761803" y="350196"/>
            <a:ext cx="4646904" cy="1624520"/>
          </a:xfrm>
        </p:spPr>
        <p:txBody>
          <a:bodyPr anchor="ctr">
            <a:normAutofit/>
          </a:bodyPr>
          <a:lstStyle/>
          <a:p>
            <a:r>
              <a:rPr lang="pt-PT" sz="2800"/>
              <a:t>Opening case, Our Genetic Data: A Double-Edged Sword</a:t>
            </a:r>
            <a:br>
              <a:rPr lang="pt-PT" sz="2800"/>
            </a:br>
            <a:r>
              <a:rPr lang="pt-PT" sz="2800"/>
              <a:t>Rise of Genetic Data</a:t>
            </a:r>
          </a:p>
        </p:txBody>
      </p:sp>
      <p:sp>
        <p:nvSpPr>
          <p:cNvPr id="3" name="Marcador de Posição de Conteúdo 2">
            <a:extLst>
              <a:ext uri="{FF2B5EF4-FFF2-40B4-BE49-F238E27FC236}">
                <a16:creationId xmlns:a16="http://schemas.microsoft.com/office/drawing/2014/main" id="{FEC0CDC4-55EC-2DF1-F876-6E748889C7F7}"/>
              </a:ext>
            </a:extLst>
          </p:cNvPr>
          <p:cNvSpPr>
            <a:spLocks noGrp="1"/>
          </p:cNvSpPr>
          <p:nvPr>
            <p:ph idx="1"/>
          </p:nvPr>
        </p:nvSpPr>
        <p:spPr>
          <a:xfrm>
            <a:off x="761802" y="2743200"/>
            <a:ext cx="4646905" cy="3613149"/>
          </a:xfrm>
        </p:spPr>
        <p:txBody>
          <a:bodyPr anchor="ctr">
            <a:normAutofit/>
          </a:bodyPr>
          <a:lstStyle/>
          <a:p>
            <a:r>
              <a:rPr lang="en-US" sz="1900"/>
              <a:t>Genetic data is the most personal type, located in DNA or RNA, comprising our unique genome.</a:t>
            </a:r>
          </a:p>
          <a:p>
            <a:r>
              <a:rPr lang="en-US" sz="1900"/>
              <a:t>Used to solve Crimes.</a:t>
            </a:r>
          </a:p>
          <a:p>
            <a:r>
              <a:rPr lang="en-US" sz="1900"/>
              <a:t>Issues: </a:t>
            </a:r>
          </a:p>
          <a:p>
            <a:pPr lvl="1"/>
            <a:r>
              <a:rPr lang="en-US" sz="1900"/>
              <a:t>Who collects it? </a:t>
            </a:r>
          </a:p>
          <a:p>
            <a:pPr lvl="1"/>
            <a:r>
              <a:rPr lang="en-US" sz="1900"/>
              <a:t>who possesses it?</a:t>
            </a:r>
          </a:p>
          <a:p>
            <a:pPr lvl="1"/>
            <a:r>
              <a:rPr lang="en-US" sz="1900"/>
              <a:t>what is it used for?</a:t>
            </a:r>
          </a:p>
          <a:p>
            <a:r>
              <a:rPr lang="en-US" sz="1900"/>
              <a:t>Direct-to-consumer (DTC) genetic testing gaining popularity, offering insights into ancestry and health risks.</a:t>
            </a:r>
            <a:endParaRPr lang="pt-PT" sz="1900"/>
          </a:p>
        </p:txBody>
      </p:sp>
      <p:pic>
        <p:nvPicPr>
          <p:cNvPr id="8" name="Picture 4" descr="Pipette adding DNA sample to a petri dish">
            <a:extLst>
              <a:ext uri="{FF2B5EF4-FFF2-40B4-BE49-F238E27FC236}">
                <a16:creationId xmlns:a16="http://schemas.microsoft.com/office/drawing/2014/main" id="{44E2D702-1954-410F-2B9C-A00DBE9AE56B}"/>
              </a:ext>
            </a:extLst>
          </p:cNvPr>
          <p:cNvPicPr>
            <a:picLocks noChangeAspect="1"/>
          </p:cNvPicPr>
          <p:nvPr/>
        </p:nvPicPr>
        <p:blipFill rotWithShape="1">
          <a:blip r:embed="rId2"/>
          <a:srcRect l="4673" r="28586"/>
          <a:stretch/>
        </p:blipFill>
        <p:spPr>
          <a:xfrm>
            <a:off x="6096000" y="1"/>
            <a:ext cx="6102825" cy="6858000"/>
          </a:xfrm>
          <a:prstGeom prst="rect">
            <a:avLst/>
          </a:prstGeom>
        </p:spPr>
      </p:pic>
    </p:spTree>
    <p:extLst>
      <p:ext uri="{BB962C8B-B14F-4D97-AF65-F5344CB8AC3E}">
        <p14:creationId xmlns:p14="http://schemas.microsoft.com/office/powerpoint/2010/main" val="2523425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6528D2-7188-70DD-8F61-D75FE09FBDDD}"/>
              </a:ext>
            </a:extLst>
          </p:cNvPr>
          <p:cNvPicPr>
            <a:picLocks noChangeAspect="1"/>
          </p:cNvPicPr>
          <p:nvPr/>
        </p:nvPicPr>
        <p:blipFill rotWithShape="1">
          <a:blip r:embed="rId2">
            <a:duotone>
              <a:schemeClr val="bg2">
                <a:shade val="45000"/>
                <a:satMod val="135000"/>
              </a:schemeClr>
              <a:prstClr val="white"/>
            </a:duotone>
          </a:blip>
          <a:srcRect t="625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a:xfrm>
            <a:off x="838200" y="365125"/>
            <a:ext cx="10515600" cy="1325563"/>
          </a:xfrm>
        </p:spPr>
        <p:txBody>
          <a:bodyPr>
            <a:normAutofit/>
          </a:bodyPr>
          <a:lstStyle/>
          <a:p>
            <a:r>
              <a:rPr lang="pt-PT" dirty="0" err="1"/>
              <a:t>Big</a:t>
            </a:r>
            <a:r>
              <a:rPr lang="pt-PT" dirty="0"/>
              <a:t> Data</a:t>
            </a:r>
            <a:br>
              <a:rPr lang="pt-PT" dirty="0"/>
            </a:br>
            <a:r>
              <a:rPr lang="pt-PT" err="1"/>
              <a:t>Big</a:t>
            </a:r>
            <a:r>
              <a:rPr lang="pt-PT"/>
              <a:t> Data in </a:t>
            </a:r>
            <a:r>
              <a:rPr lang="pt-PT" err="1"/>
              <a:t>functional</a:t>
            </a:r>
            <a:r>
              <a:rPr lang="pt-PT"/>
              <a:t> </a:t>
            </a:r>
            <a:r>
              <a:rPr lang="pt-PT" err="1"/>
              <a:t>areas</a:t>
            </a:r>
            <a:r>
              <a:rPr lang="pt-PT"/>
              <a:t> </a:t>
            </a:r>
            <a:r>
              <a:rPr lang="pt-PT" err="1"/>
              <a:t>of</a:t>
            </a:r>
            <a:r>
              <a:rPr lang="pt-PT"/>
              <a:t> na </a:t>
            </a:r>
            <a:r>
              <a:rPr lang="pt-PT" err="1"/>
              <a:t>organization</a:t>
            </a:r>
            <a:endParaRPr lang="pt-PT" dirty="0"/>
          </a:p>
        </p:txBody>
      </p:sp>
      <p:graphicFrame>
        <p:nvGraphicFramePr>
          <p:cNvPr id="5" name="Marcador de Posição de Conteúdo 2">
            <a:extLst>
              <a:ext uri="{FF2B5EF4-FFF2-40B4-BE49-F238E27FC236}">
                <a16:creationId xmlns:a16="http://schemas.microsoft.com/office/drawing/2014/main" id="{26BD6391-9D81-09F4-8914-3BC9EC257918}"/>
              </a:ext>
            </a:extLst>
          </p:cNvPr>
          <p:cNvGraphicFramePr>
            <a:graphicFrameLocks noGrp="1"/>
          </p:cNvGraphicFramePr>
          <p:nvPr>
            <p:ph idx="1"/>
            <p:extLst>
              <p:ext uri="{D42A27DB-BD31-4B8C-83A1-F6EECF244321}">
                <p14:modId xmlns:p14="http://schemas.microsoft.com/office/powerpoint/2010/main" val="388020964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61841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EE40FE-854D-BA84-6822-89002ECD5C10}"/>
              </a:ext>
            </a:extLst>
          </p:cNvPr>
          <p:cNvSpPr>
            <a:spLocks noGrp="1"/>
          </p:cNvSpPr>
          <p:nvPr>
            <p:ph type="title"/>
          </p:nvPr>
        </p:nvSpPr>
        <p:spPr>
          <a:xfrm>
            <a:off x="876693" y="741391"/>
            <a:ext cx="3455821" cy="1616203"/>
          </a:xfrm>
        </p:spPr>
        <p:txBody>
          <a:bodyPr anchor="b">
            <a:normAutofit/>
          </a:bodyPr>
          <a:lstStyle/>
          <a:p>
            <a:r>
              <a:rPr lang="pt-PT" sz="3200"/>
              <a:t>Index</a:t>
            </a:r>
          </a:p>
        </p:txBody>
      </p:sp>
      <p:sp>
        <p:nvSpPr>
          <p:cNvPr id="3" name="Marcador de Posição de Conteúdo 2">
            <a:extLst>
              <a:ext uri="{FF2B5EF4-FFF2-40B4-BE49-F238E27FC236}">
                <a16:creationId xmlns:a16="http://schemas.microsoft.com/office/drawing/2014/main" id="{AA332263-97F4-B899-848C-4B68ED915B09}"/>
              </a:ext>
            </a:extLst>
          </p:cNvPr>
          <p:cNvSpPr>
            <a:spLocks noGrp="1"/>
          </p:cNvSpPr>
          <p:nvPr>
            <p:ph idx="1"/>
          </p:nvPr>
        </p:nvSpPr>
        <p:spPr>
          <a:xfrm>
            <a:off x="876693" y="2533476"/>
            <a:ext cx="3455821" cy="3447832"/>
          </a:xfrm>
        </p:spPr>
        <p:txBody>
          <a:bodyPr anchor="t">
            <a:normAutofit/>
          </a:bodyPr>
          <a:lstStyle/>
          <a:p>
            <a:r>
              <a:rPr lang="pt-PT" sz="1700"/>
              <a:t>Opening Case</a:t>
            </a:r>
          </a:p>
          <a:p>
            <a:r>
              <a:rPr lang="pt-PT" sz="1700"/>
              <a:t>Introduction</a:t>
            </a:r>
          </a:p>
          <a:p>
            <a:r>
              <a:rPr lang="pt-PT" sz="1700"/>
              <a:t>Managing Data</a:t>
            </a:r>
          </a:p>
          <a:p>
            <a:r>
              <a:rPr lang="pt-PT" sz="1700"/>
              <a:t>The Database Approach</a:t>
            </a:r>
          </a:p>
          <a:p>
            <a:r>
              <a:rPr lang="pt-PT" sz="1700"/>
              <a:t>Big Data</a:t>
            </a:r>
          </a:p>
          <a:p>
            <a:r>
              <a:rPr lang="pt-PT" sz="1700" b="1"/>
              <a:t>Data warehouses and data marts</a:t>
            </a:r>
          </a:p>
          <a:p>
            <a:r>
              <a:rPr lang="pt-PT" sz="1700"/>
              <a:t>Knowledge management</a:t>
            </a:r>
          </a:p>
          <a:p>
            <a:r>
              <a:rPr lang="pt-PT" sz="1700"/>
              <a:t>Fundamentals of relational Database operations</a:t>
            </a:r>
          </a:p>
        </p:txBody>
      </p:sp>
      <p:pic>
        <p:nvPicPr>
          <p:cNvPr id="15" name="Picture 4" descr="Graph">
            <a:extLst>
              <a:ext uri="{FF2B5EF4-FFF2-40B4-BE49-F238E27FC236}">
                <a16:creationId xmlns:a16="http://schemas.microsoft.com/office/drawing/2014/main" id="{2C0A9073-2BEA-C444-828F-6147EEEDEE70}"/>
              </a:ext>
            </a:extLst>
          </p:cNvPr>
          <p:cNvPicPr>
            <a:picLocks noChangeAspect="1"/>
          </p:cNvPicPr>
          <p:nvPr/>
        </p:nvPicPr>
        <p:blipFill rotWithShape="1">
          <a:blip r:embed="rId2"/>
          <a:srcRect l="11990" r="23256"/>
          <a:stretch/>
        </p:blipFill>
        <p:spPr>
          <a:xfrm>
            <a:off x="5086726" y="10"/>
            <a:ext cx="7105273" cy="6857990"/>
          </a:xfrm>
          <a:prstGeom prst="rect">
            <a:avLst/>
          </a:prstGeom>
        </p:spPr>
      </p:pic>
      <p:grpSp>
        <p:nvGrpSpPr>
          <p:cNvPr id="16" name="Group 8">
            <a:extLst>
              <a:ext uri="{FF2B5EF4-FFF2-40B4-BE49-F238E27FC236}">
                <a16:creationId xmlns:a16="http://schemas.microsoft.com/office/drawing/2014/main" id="{A5AFD70F-20E3-55D2-E154-7D4FACFBB0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10" name="Rectangle 9">
              <a:extLst>
                <a:ext uri="{FF2B5EF4-FFF2-40B4-BE49-F238E27FC236}">
                  <a16:creationId xmlns:a16="http://schemas.microsoft.com/office/drawing/2014/main" id="{2FBDB812-268E-7EC5-B48A-7522718164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0">
              <a:extLst>
                <a:ext uri="{FF2B5EF4-FFF2-40B4-BE49-F238E27FC236}">
                  <a16:creationId xmlns:a16="http://schemas.microsoft.com/office/drawing/2014/main" id="{EDA30E18-AA70-D998-AAFC-727CB0367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597227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p:txBody>
          <a:bodyPr/>
          <a:lstStyle/>
          <a:p>
            <a:r>
              <a:rPr lang="pt-PT" dirty="0"/>
              <a:t>Data </a:t>
            </a:r>
            <a:r>
              <a:rPr lang="pt-PT" dirty="0" err="1"/>
              <a:t>warehouses</a:t>
            </a:r>
            <a:r>
              <a:rPr lang="pt-PT" dirty="0"/>
              <a:t> </a:t>
            </a:r>
            <a:r>
              <a:rPr lang="pt-PT" dirty="0" err="1"/>
              <a:t>and</a:t>
            </a:r>
            <a:r>
              <a:rPr lang="pt-PT" dirty="0"/>
              <a:t> Data </a:t>
            </a:r>
            <a:r>
              <a:rPr lang="pt-PT" dirty="0" err="1"/>
              <a:t>marts</a:t>
            </a:r>
            <a:br>
              <a:rPr lang="pt-PT" dirty="0"/>
            </a:br>
            <a:r>
              <a:rPr lang="pt-PT" sz="3200" dirty="0" err="1"/>
              <a:t>Introduction</a:t>
            </a:r>
            <a:endParaRPr lang="pt-PT" dirty="0"/>
          </a:p>
        </p:txBody>
      </p:sp>
      <p:sp>
        <p:nvSpPr>
          <p:cNvPr id="3" name="Marcador de Posição de Conteúdo 2">
            <a:extLst>
              <a:ext uri="{FF2B5EF4-FFF2-40B4-BE49-F238E27FC236}">
                <a16:creationId xmlns:a16="http://schemas.microsoft.com/office/drawing/2014/main" id="{9154D52D-BF21-6083-2341-93F231F1D442}"/>
              </a:ext>
            </a:extLst>
          </p:cNvPr>
          <p:cNvSpPr>
            <a:spLocks noGrp="1"/>
          </p:cNvSpPr>
          <p:nvPr>
            <p:ph idx="1"/>
          </p:nvPr>
        </p:nvSpPr>
        <p:spPr>
          <a:xfrm>
            <a:off x="838200" y="1690688"/>
            <a:ext cx="10515600" cy="4351338"/>
          </a:xfrm>
        </p:spPr>
        <p:txBody>
          <a:bodyPr>
            <a:normAutofit/>
          </a:bodyPr>
          <a:lstStyle/>
          <a:p>
            <a:r>
              <a:rPr lang="en-US" dirty="0"/>
              <a:t>Today, the most successful companies are those that can respond quickly and flexibly to market changes and opportunities. A key to this response is the effective and efficient use of data and information by analysts and managers. The challenge is to provide users with access to corporate data so they can analyze the data to make better decisions</a:t>
            </a:r>
          </a:p>
          <a:p>
            <a:endParaRPr lang="en-US" dirty="0"/>
          </a:p>
          <a:p>
            <a:r>
              <a:rPr lang="en-US" dirty="0"/>
              <a:t>Data warehouses and data marts are the solution!</a:t>
            </a:r>
            <a:endParaRPr lang="pt-PT" dirty="0"/>
          </a:p>
        </p:txBody>
      </p:sp>
    </p:spTree>
    <p:extLst>
      <p:ext uri="{BB962C8B-B14F-4D97-AF65-F5344CB8AC3E}">
        <p14:creationId xmlns:p14="http://schemas.microsoft.com/office/powerpoint/2010/main" val="3459496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p:txBody>
          <a:bodyPr/>
          <a:lstStyle/>
          <a:p>
            <a:r>
              <a:rPr lang="pt-PT"/>
              <a:t>Data warehouses and Data marts</a:t>
            </a:r>
            <a:br>
              <a:rPr lang="pt-PT"/>
            </a:br>
            <a:r>
              <a:rPr lang="pt-PT" sz="3200"/>
              <a:t>Introduction</a:t>
            </a:r>
            <a:endParaRPr lang="pt-PT" dirty="0"/>
          </a:p>
        </p:txBody>
      </p:sp>
      <p:graphicFrame>
        <p:nvGraphicFramePr>
          <p:cNvPr id="5" name="Marcador de Posição de Conteúdo 2">
            <a:extLst>
              <a:ext uri="{FF2B5EF4-FFF2-40B4-BE49-F238E27FC236}">
                <a16:creationId xmlns:a16="http://schemas.microsoft.com/office/drawing/2014/main" id="{0263E221-A40C-900C-05C3-93B9D6BD4B90}"/>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52791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C19E360-A9E9-902E-D039-6431959A9672}"/>
              </a:ext>
            </a:extLst>
          </p:cNvPr>
          <p:cNvPicPr>
            <a:picLocks noChangeAspect="1"/>
          </p:cNvPicPr>
          <p:nvPr/>
        </p:nvPicPr>
        <p:blipFill rotWithShape="1">
          <a:blip r:embed="rId2">
            <a:duotone>
              <a:schemeClr val="bg2">
                <a:shade val="45000"/>
                <a:satMod val="135000"/>
              </a:schemeClr>
              <a:prstClr val="white"/>
            </a:duotone>
          </a:blip>
          <a:srcRect t="2671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a:xfrm>
            <a:off x="838200" y="365125"/>
            <a:ext cx="10515600" cy="1325563"/>
          </a:xfrm>
        </p:spPr>
        <p:txBody>
          <a:bodyPr>
            <a:normAutofit/>
          </a:bodyPr>
          <a:lstStyle/>
          <a:p>
            <a:r>
              <a:rPr lang="pt-PT" dirty="0"/>
              <a:t>Data </a:t>
            </a:r>
            <a:r>
              <a:rPr lang="pt-PT" dirty="0" err="1"/>
              <a:t>warehouses</a:t>
            </a:r>
            <a:r>
              <a:rPr lang="pt-PT" dirty="0"/>
              <a:t> </a:t>
            </a:r>
            <a:r>
              <a:rPr lang="pt-PT" dirty="0" err="1"/>
              <a:t>and</a:t>
            </a:r>
            <a:r>
              <a:rPr lang="pt-PT" dirty="0"/>
              <a:t> Data </a:t>
            </a:r>
            <a:r>
              <a:rPr lang="pt-PT" dirty="0" err="1"/>
              <a:t>marts</a:t>
            </a:r>
            <a:br>
              <a:rPr lang="pt-PT" dirty="0"/>
            </a:br>
            <a:r>
              <a:rPr lang="pt-PT" dirty="0" err="1"/>
              <a:t>Characteristics</a:t>
            </a:r>
            <a:endParaRPr lang="pt-PT" dirty="0"/>
          </a:p>
        </p:txBody>
      </p:sp>
      <p:graphicFrame>
        <p:nvGraphicFramePr>
          <p:cNvPr id="17" name="Marcador de Posição de Conteúdo 2">
            <a:extLst>
              <a:ext uri="{FF2B5EF4-FFF2-40B4-BE49-F238E27FC236}">
                <a16:creationId xmlns:a16="http://schemas.microsoft.com/office/drawing/2014/main" id="{BBAD9CAB-EAD0-364F-7D41-926E4A1E8F88}"/>
              </a:ext>
            </a:extLst>
          </p:cNvPr>
          <p:cNvGraphicFramePr>
            <a:graphicFrameLocks noGrp="1"/>
          </p:cNvGraphicFramePr>
          <p:nvPr>
            <p:ph idx="1"/>
            <p:extLst>
              <p:ext uri="{D42A27DB-BD31-4B8C-83A1-F6EECF244321}">
                <p14:modId xmlns:p14="http://schemas.microsoft.com/office/powerpoint/2010/main" val="38331643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256847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02436E-F242-84CF-3764-6F99F1D3E226}"/>
              </a:ext>
            </a:extLst>
          </p:cNvPr>
          <p:cNvSpPr>
            <a:spLocks noGrp="1"/>
          </p:cNvSpPr>
          <p:nvPr>
            <p:ph type="title"/>
          </p:nvPr>
        </p:nvSpPr>
        <p:spPr/>
        <p:txBody>
          <a:bodyPr/>
          <a:lstStyle/>
          <a:p>
            <a:r>
              <a:rPr lang="pt-PT" dirty="0" err="1"/>
              <a:t>Characteristics</a:t>
            </a:r>
            <a:br>
              <a:rPr lang="pt-PT" dirty="0"/>
            </a:br>
            <a:r>
              <a:rPr lang="pt-PT" sz="3600" dirty="0" err="1"/>
              <a:t>Organized</a:t>
            </a:r>
            <a:r>
              <a:rPr lang="pt-PT" sz="3600" dirty="0"/>
              <a:t> </a:t>
            </a:r>
            <a:r>
              <a:rPr lang="pt-PT" sz="3600" dirty="0" err="1"/>
              <a:t>by</a:t>
            </a:r>
            <a:r>
              <a:rPr lang="pt-PT" sz="3600" dirty="0"/>
              <a:t> business </a:t>
            </a:r>
            <a:r>
              <a:rPr lang="pt-PT" sz="3600" dirty="0" err="1"/>
              <a:t>dimension</a:t>
            </a:r>
            <a:r>
              <a:rPr lang="pt-PT" sz="3600" dirty="0"/>
              <a:t> </a:t>
            </a:r>
            <a:r>
              <a:rPr lang="pt-PT" sz="3600" dirty="0" err="1"/>
              <a:t>or</a:t>
            </a:r>
            <a:r>
              <a:rPr lang="pt-PT" sz="3600" dirty="0"/>
              <a:t> </a:t>
            </a:r>
            <a:r>
              <a:rPr lang="pt-PT" sz="3600" dirty="0" err="1"/>
              <a:t>subject</a:t>
            </a:r>
            <a:endParaRPr lang="pt-PT" sz="3600" dirty="0"/>
          </a:p>
        </p:txBody>
      </p:sp>
      <p:sp>
        <p:nvSpPr>
          <p:cNvPr id="3" name="Marcador de Posição de Conteúdo 2">
            <a:extLst>
              <a:ext uri="{FF2B5EF4-FFF2-40B4-BE49-F238E27FC236}">
                <a16:creationId xmlns:a16="http://schemas.microsoft.com/office/drawing/2014/main" id="{1C3D4935-F6F9-13C5-81AD-7842DB319015}"/>
              </a:ext>
            </a:extLst>
          </p:cNvPr>
          <p:cNvSpPr>
            <a:spLocks noGrp="1"/>
          </p:cNvSpPr>
          <p:nvPr>
            <p:ph idx="1"/>
          </p:nvPr>
        </p:nvSpPr>
        <p:spPr/>
        <p:txBody>
          <a:bodyPr/>
          <a:lstStyle/>
          <a:p>
            <a:r>
              <a:rPr lang="en-US" dirty="0"/>
              <a:t>Data are organized by subject—for example, by customer, vendor, product, price level, and region. This arrangement differs from transactional systems, where data are organized by business process such as order entry, inventory control, and accounts receivable.</a:t>
            </a:r>
            <a:endParaRPr lang="pt-PT" dirty="0"/>
          </a:p>
        </p:txBody>
      </p:sp>
      <p:pic>
        <p:nvPicPr>
          <p:cNvPr id="13314" name="Picture 2" descr="Fact Tables in Dimensional Models - Data Warehousing Concepts">
            <a:extLst>
              <a:ext uri="{FF2B5EF4-FFF2-40B4-BE49-F238E27FC236}">
                <a16:creationId xmlns:a16="http://schemas.microsoft.com/office/drawing/2014/main" id="{41B7C818-0E40-5C3B-94F6-DEF40099DD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2739" y="3322909"/>
            <a:ext cx="4448175" cy="3286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1750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11543F-AFCC-3BC9-61B1-FDB35A9E58C6}"/>
              </a:ext>
            </a:extLst>
          </p:cNvPr>
          <p:cNvSpPr>
            <a:spLocks noGrp="1"/>
          </p:cNvSpPr>
          <p:nvPr>
            <p:ph type="title"/>
          </p:nvPr>
        </p:nvSpPr>
        <p:spPr/>
        <p:txBody>
          <a:bodyPr/>
          <a:lstStyle/>
          <a:p>
            <a:r>
              <a:rPr lang="pt-PT" dirty="0" err="1"/>
              <a:t>Characteristics</a:t>
            </a:r>
            <a:br>
              <a:rPr lang="pt-PT" dirty="0"/>
            </a:br>
            <a:r>
              <a:rPr lang="pt-PT" sz="3600" dirty="0"/>
              <a:t>OLAP</a:t>
            </a:r>
          </a:p>
        </p:txBody>
      </p:sp>
      <p:sp>
        <p:nvSpPr>
          <p:cNvPr id="3" name="Marcador de Posição de Conteúdo 2">
            <a:extLst>
              <a:ext uri="{FF2B5EF4-FFF2-40B4-BE49-F238E27FC236}">
                <a16:creationId xmlns:a16="http://schemas.microsoft.com/office/drawing/2014/main" id="{B5296879-878E-F0DB-4F4B-FAB60AC986B9}"/>
              </a:ext>
            </a:extLst>
          </p:cNvPr>
          <p:cNvSpPr>
            <a:spLocks noGrp="1"/>
          </p:cNvSpPr>
          <p:nvPr>
            <p:ph idx="1"/>
          </p:nvPr>
        </p:nvSpPr>
        <p:spPr/>
        <p:txBody>
          <a:bodyPr/>
          <a:lstStyle/>
          <a:p>
            <a:r>
              <a:rPr lang="en-US" dirty="0"/>
              <a:t>Organizational databases primarily use online transaction processing (OLTP) for speedy and efficient handling of business transactions. On the other hand, data warehouses and data marts utilize online analytical processing (OLAP) to analyze accumulated data for decision-making purposes by end users.</a:t>
            </a:r>
            <a:endParaRPr lang="pt-PT" dirty="0"/>
          </a:p>
        </p:txBody>
      </p:sp>
      <p:pic>
        <p:nvPicPr>
          <p:cNvPr id="14340" name="Picture 4" descr="Olap - Free seo and web icons">
            <a:extLst>
              <a:ext uri="{FF2B5EF4-FFF2-40B4-BE49-F238E27FC236}">
                <a16:creationId xmlns:a16="http://schemas.microsoft.com/office/drawing/2014/main" id="{36CE1411-DF03-FCB3-F451-5A420C789C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1562894"/>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77034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221754-E579-0181-03BD-A49071B96DB3}"/>
              </a:ext>
            </a:extLst>
          </p:cNvPr>
          <p:cNvSpPr>
            <a:spLocks noGrp="1"/>
          </p:cNvSpPr>
          <p:nvPr>
            <p:ph type="title"/>
          </p:nvPr>
        </p:nvSpPr>
        <p:spPr/>
        <p:txBody>
          <a:bodyPr/>
          <a:lstStyle/>
          <a:p>
            <a:r>
              <a:rPr lang="pt-PT" dirty="0" err="1"/>
              <a:t>Characteristics</a:t>
            </a:r>
            <a:br>
              <a:rPr lang="pt-PT" dirty="0"/>
            </a:br>
            <a:r>
              <a:rPr lang="pt-PT" sz="3600" dirty="0" err="1"/>
              <a:t>Integrated</a:t>
            </a:r>
            <a:endParaRPr lang="pt-PT" sz="3600" dirty="0"/>
          </a:p>
        </p:txBody>
      </p:sp>
      <p:sp>
        <p:nvSpPr>
          <p:cNvPr id="3" name="Marcador de Posição de Conteúdo 2">
            <a:extLst>
              <a:ext uri="{FF2B5EF4-FFF2-40B4-BE49-F238E27FC236}">
                <a16:creationId xmlns:a16="http://schemas.microsoft.com/office/drawing/2014/main" id="{8E05F2E9-123B-D69B-1E4A-25C5B8DB8A11}"/>
              </a:ext>
            </a:extLst>
          </p:cNvPr>
          <p:cNvSpPr>
            <a:spLocks noGrp="1"/>
          </p:cNvSpPr>
          <p:nvPr>
            <p:ph idx="1"/>
          </p:nvPr>
        </p:nvSpPr>
        <p:spPr/>
        <p:txBody>
          <a:bodyPr/>
          <a:lstStyle/>
          <a:p>
            <a:r>
              <a:rPr lang="en-US" dirty="0"/>
              <a:t>Data are collected from multiple systems and are then integrated around subjects. For example, customer data may be extracted from internal (and external) systems and then integrated around a customer identifier, thereby creating a comprehensive view of the customer</a:t>
            </a:r>
            <a:endParaRPr lang="pt-PT" dirty="0"/>
          </a:p>
        </p:txBody>
      </p:sp>
    </p:spTree>
    <p:extLst>
      <p:ext uri="{BB962C8B-B14F-4D97-AF65-F5344CB8AC3E}">
        <p14:creationId xmlns:p14="http://schemas.microsoft.com/office/powerpoint/2010/main" val="21037087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53EEB4-BE31-BEC5-5164-C7A5EA2FA428}"/>
              </a:ext>
            </a:extLst>
          </p:cNvPr>
          <p:cNvSpPr>
            <a:spLocks noGrp="1"/>
          </p:cNvSpPr>
          <p:nvPr>
            <p:ph type="title"/>
          </p:nvPr>
        </p:nvSpPr>
        <p:spPr/>
        <p:txBody>
          <a:bodyPr/>
          <a:lstStyle/>
          <a:p>
            <a:r>
              <a:rPr lang="pt-PT" dirty="0" err="1"/>
              <a:t>Characteristics</a:t>
            </a:r>
            <a:br>
              <a:rPr lang="pt-PT" dirty="0"/>
            </a:br>
            <a:r>
              <a:rPr lang="pt-PT" sz="3600" dirty="0"/>
              <a:t>Time </a:t>
            </a:r>
            <a:r>
              <a:rPr lang="pt-PT" sz="3600" dirty="0" err="1"/>
              <a:t>variant</a:t>
            </a:r>
            <a:endParaRPr lang="pt-PT" sz="3600" dirty="0"/>
          </a:p>
        </p:txBody>
      </p:sp>
      <p:sp>
        <p:nvSpPr>
          <p:cNvPr id="3" name="Marcador de Posição de Conteúdo 2">
            <a:extLst>
              <a:ext uri="{FF2B5EF4-FFF2-40B4-BE49-F238E27FC236}">
                <a16:creationId xmlns:a16="http://schemas.microsoft.com/office/drawing/2014/main" id="{15194284-2345-3447-B63E-7E19D876EAFB}"/>
              </a:ext>
            </a:extLst>
          </p:cNvPr>
          <p:cNvSpPr>
            <a:spLocks noGrp="1"/>
          </p:cNvSpPr>
          <p:nvPr>
            <p:ph idx="1"/>
          </p:nvPr>
        </p:nvSpPr>
        <p:spPr/>
        <p:txBody>
          <a:bodyPr/>
          <a:lstStyle/>
          <a:p>
            <a:r>
              <a:rPr lang="en-US" dirty="0"/>
              <a:t>Data warehouses and data marts maintain historical data; that is, data that include time as a variable. Unlike transactional systems, which maintain only recent data (such as for the last day, week, or month), a warehouse or mart may store years of data. Organizations use historical data to detect deviations, trends, and long-term relationships.</a:t>
            </a:r>
            <a:endParaRPr lang="pt-PT" dirty="0"/>
          </a:p>
        </p:txBody>
      </p:sp>
      <p:pic>
        <p:nvPicPr>
          <p:cNvPr id="15362" name="Picture 2" descr="Top Characteristics of Data Warehouse - InterviewBit">
            <a:extLst>
              <a:ext uri="{FF2B5EF4-FFF2-40B4-BE49-F238E27FC236}">
                <a16:creationId xmlns:a16="http://schemas.microsoft.com/office/drawing/2014/main" id="{BD37E214-1F97-C185-2303-65BF7244B9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428999"/>
            <a:ext cx="4876799" cy="319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3817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299911-EE34-8AB4-7BF9-1C2A9984EA0A}"/>
              </a:ext>
            </a:extLst>
          </p:cNvPr>
          <p:cNvSpPr>
            <a:spLocks noGrp="1"/>
          </p:cNvSpPr>
          <p:nvPr>
            <p:ph type="title"/>
          </p:nvPr>
        </p:nvSpPr>
        <p:spPr/>
        <p:txBody>
          <a:bodyPr/>
          <a:lstStyle/>
          <a:p>
            <a:r>
              <a:rPr lang="pt-PT" dirty="0" err="1"/>
              <a:t>Characteristics</a:t>
            </a:r>
            <a:br>
              <a:rPr lang="pt-PT" dirty="0"/>
            </a:br>
            <a:r>
              <a:rPr lang="pt-PT" sz="3600" dirty="0" err="1"/>
              <a:t>Nonvolatile</a:t>
            </a:r>
            <a:endParaRPr lang="pt-PT" sz="3600" dirty="0"/>
          </a:p>
        </p:txBody>
      </p:sp>
      <p:sp>
        <p:nvSpPr>
          <p:cNvPr id="3" name="Marcador de Posição de Conteúdo 2">
            <a:extLst>
              <a:ext uri="{FF2B5EF4-FFF2-40B4-BE49-F238E27FC236}">
                <a16:creationId xmlns:a16="http://schemas.microsoft.com/office/drawing/2014/main" id="{2F1A9E74-6860-FCAF-A071-17FC46BE1815}"/>
              </a:ext>
            </a:extLst>
          </p:cNvPr>
          <p:cNvSpPr>
            <a:spLocks noGrp="1"/>
          </p:cNvSpPr>
          <p:nvPr>
            <p:ph idx="1"/>
          </p:nvPr>
        </p:nvSpPr>
        <p:spPr/>
        <p:txBody>
          <a:bodyPr/>
          <a:lstStyle/>
          <a:p>
            <a:r>
              <a:rPr lang="en-US" dirty="0"/>
              <a:t>Data warehouses and data marts are nonvolatile—that is, users cannot change or update the data. Therefore, the warehouse or mart reflects history, which, as we just saw, is critical for identifying and analyzing trends. Warehouses and marts are updated, but through IT-controlled load processes rather than by users.</a:t>
            </a:r>
            <a:endParaRPr lang="pt-PT" dirty="0"/>
          </a:p>
        </p:txBody>
      </p:sp>
    </p:spTree>
    <p:extLst>
      <p:ext uri="{BB962C8B-B14F-4D97-AF65-F5344CB8AC3E}">
        <p14:creationId xmlns:p14="http://schemas.microsoft.com/office/powerpoint/2010/main" val="3839328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BDEE0AB-591A-6799-C18F-7EFAD108C754}"/>
              </a:ext>
            </a:extLst>
          </p:cNvPr>
          <p:cNvSpPr>
            <a:spLocks noGrp="1"/>
          </p:cNvSpPr>
          <p:nvPr>
            <p:ph type="title"/>
          </p:nvPr>
        </p:nvSpPr>
        <p:spPr>
          <a:xfrm>
            <a:off x="761803" y="350196"/>
            <a:ext cx="4646904" cy="1624520"/>
          </a:xfrm>
        </p:spPr>
        <p:txBody>
          <a:bodyPr anchor="ctr">
            <a:normAutofit/>
          </a:bodyPr>
          <a:lstStyle/>
          <a:p>
            <a:r>
              <a:rPr lang="pt-PT" sz="2500"/>
              <a:t>Opening case, Our Genetic Data: A Double-Edged Sword</a:t>
            </a:r>
            <a:br>
              <a:rPr lang="pt-PT" sz="2500"/>
            </a:br>
            <a:r>
              <a:rPr lang="pt-PT" sz="2500"/>
              <a:t>Impact of DTC Testing and GEDmacth</a:t>
            </a:r>
          </a:p>
        </p:txBody>
      </p:sp>
      <p:sp>
        <p:nvSpPr>
          <p:cNvPr id="3" name="Marcador de Posição de Conteúdo 2">
            <a:extLst>
              <a:ext uri="{FF2B5EF4-FFF2-40B4-BE49-F238E27FC236}">
                <a16:creationId xmlns:a16="http://schemas.microsoft.com/office/drawing/2014/main" id="{1347F5D9-5974-A818-EBD8-BC427E9635A7}"/>
              </a:ext>
            </a:extLst>
          </p:cNvPr>
          <p:cNvSpPr>
            <a:spLocks noGrp="1"/>
          </p:cNvSpPr>
          <p:nvPr>
            <p:ph idx="1"/>
          </p:nvPr>
        </p:nvSpPr>
        <p:spPr>
          <a:xfrm>
            <a:off x="761802" y="2743200"/>
            <a:ext cx="4646905" cy="3613149"/>
          </a:xfrm>
        </p:spPr>
        <p:txBody>
          <a:bodyPr anchor="ctr">
            <a:normAutofit/>
          </a:bodyPr>
          <a:lstStyle/>
          <a:p>
            <a:r>
              <a:rPr lang="en-US" sz="2000"/>
              <a:t>DTC testing allows consumers to access genetic information without involving healthcare professionals.</a:t>
            </a:r>
          </a:p>
          <a:p>
            <a:r>
              <a:rPr lang="en-US" sz="2000"/>
              <a:t>Over 12 million people have utilized DTC services like 23andMe.</a:t>
            </a:r>
          </a:p>
          <a:p>
            <a:r>
              <a:rPr lang="en-US" sz="2000"/>
              <a:t>GEDmatch, founded in 2010, facilitates genealogical research and DNA profile matching, with over 1 million profiles uploaded by 2019.</a:t>
            </a:r>
            <a:endParaRPr lang="pt-PT" sz="2000"/>
          </a:p>
        </p:txBody>
      </p:sp>
      <p:pic>
        <p:nvPicPr>
          <p:cNvPr id="5" name="Picture 4" descr="Graph on document with pen">
            <a:extLst>
              <a:ext uri="{FF2B5EF4-FFF2-40B4-BE49-F238E27FC236}">
                <a16:creationId xmlns:a16="http://schemas.microsoft.com/office/drawing/2014/main" id="{590C77E0-9026-8287-3A12-86726AC89791}"/>
              </a:ext>
            </a:extLst>
          </p:cNvPr>
          <p:cNvPicPr>
            <a:picLocks noChangeAspect="1"/>
          </p:cNvPicPr>
          <p:nvPr/>
        </p:nvPicPr>
        <p:blipFill rotWithShape="1">
          <a:blip r:embed="rId2"/>
          <a:srcRect l="27161" r="13438" b="-2"/>
          <a:stretch/>
        </p:blipFill>
        <p:spPr>
          <a:xfrm>
            <a:off x="6096000" y="1"/>
            <a:ext cx="6102825" cy="6858000"/>
          </a:xfrm>
          <a:prstGeom prst="rect">
            <a:avLst/>
          </a:prstGeom>
        </p:spPr>
      </p:pic>
    </p:spTree>
    <p:extLst>
      <p:ext uri="{BB962C8B-B14F-4D97-AF65-F5344CB8AC3E}">
        <p14:creationId xmlns:p14="http://schemas.microsoft.com/office/powerpoint/2010/main" val="9104412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984C96-A29A-FA13-B4C4-82B155358354}"/>
              </a:ext>
            </a:extLst>
          </p:cNvPr>
          <p:cNvSpPr>
            <a:spLocks noGrp="1"/>
          </p:cNvSpPr>
          <p:nvPr>
            <p:ph type="title"/>
          </p:nvPr>
        </p:nvSpPr>
        <p:spPr/>
        <p:txBody>
          <a:bodyPr/>
          <a:lstStyle/>
          <a:p>
            <a:r>
              <a:rPr lang="pt-PT" dirty="0" err="1"/>
              <a:t>Characteristics</a:t>
            </a:r>
            <a:br>
              <a:rPr lang="pt-PT" dirty="0"/>
            </a:br>
            <a:r>
              <a:rPr lang="pt-PT" sz="3600" dirty="0"/>
              <a:t>Multidimensional</a:t>
            </a:r>
          </a:p>
        </p:txBody>
      </p:sp>
      <p:sp>
        <p:nvSpPr>
          <p:cNvPr id="3" name="Marcador de Posição de Conteúdo 2">
            <a:extLst>
              <a:ext uri="{FF2B5EF4-FFF2-40B4-BE49-F238E27FC236}">
                <a16:creationId xmlns:a16="http://schemas.microsoft.com/office/drawing/2014/main" id="{DECE4099-783F-9D79-129F-BE789447A74E}"/>
              </a:ext>
            </a:extLst>
          </p:cNvPr>
          <p:cNvSpPr>
            <a:spLocks noGrp="1"/>
          </p:cNvSpPr>
          <p:nvPr>
            <p:ph idx="1"/>
          </p:nvPr>
        </p:nvSpPr>
        <p:spPr/>
        <p:txBody>
          <a:bodyPr/>
          <a:lstStyle/>
          <a:p>
            <a:r>
              <a:rPr lang="en-US" dirty="0"/>
              <a:t>Typically, the data warehouse or mart uses a multidimensional data structure. Recall that relational databases store data in two-dimensional tables. In contrast, data warehouses and marts store data in more than two dimensions. For this reason, the data are said to be stored in a multidimensional structure. A common representation for this multidimensional structure is the data cube. </a:t>
            </a:r>
            <a:endParaRPr lang="pt-PT" dirty="0"/>
          </a:p>
        </p:txBody>
      </p:sp>
      <p:pic>
        <p:nvPicPr>
          <p:cNvPr id="16386" name="Picture 2" descr="MultiDimensional Data Model - GeeksforGeeks">
            <a:extLst>
              <a:ext uri="{FF2B5EF4-FFF2-40B4-BE49-F238E27FC236}">
                <a16:creationId xmlns:a16="http://schemas.microsoft.com/office/drawing/2014/main" id="{76E63325-5DF9-26A0-0B16-77219D0818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3543" y="4326884"/>
            <a:ext cx="2926100" cy="1739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3792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dirty="0">
                <a:solidFill>
                  <a:srgbClr val="FFFFFF"/>
                </a:solidFill>
                <a:latin typeface="+mj-lt"/>
                <a:ea typeface="+mj-ea"/>
                <a:cs typeface="+mj-cs"/>
              </a:rPr>
              <a:t>Data warehouses and Data marts</a:t>
            </a:r>
            <a:br>
              <a:rPr lang="en-US" sz="3700" kern="1200" dirty="0">
                <a:solidFill>
                  <a:srgbClr val="FFFFFF"/>
                </a:solidFill>
                <a:latin typeface="+mj-lt"/>
                <a:ea typeface="+mj-ea"/>
                <a:cs typeface="+mj-cs"/>
              </a:rPr>
            </a:br>
            <a:r>
              <a:rPr lang="en-US" sz="3700" kern="1200" dirty="0">
                <a:solidFill>
                  <a:srgbClr val="FFFFFF"/>
                </a:solidFill>
                <a:latin typeface="+mj-lt"/>
                <a:ea typeface="+mj-ea"/>
                <a:cs typeface="+mj-cs"/>
              </a:rPr>
              <a:t>Generic environment</a:t>
            </a:r>
          </a:p>
        </p:txBody>
      </p:sp>
      <p:pic>
        <p:nvPicPr>
          <p:cNvPr id="5" name="Imagem 4" descr="Uma imagem com texto, diagrama, captura de ecrã&#10;&#10;Descrição gerada automaticamente">
            <a:extLst>
              <a:ext uri="{FF2B5EF4-FFF2-40B4-BE49-F238E27FC236}">
                <a16:creationId xmlns:a16="http://schemas.microsoft.com/office/drawing/2014/main" id="{BF511D81-6FE3-9371-0A08-08D0F8255D63}"/>
              </a:ext>
            </a:extLst>
          </p:cNvPr>
          <p:cNvPicPr>
            <a:picLocks noChangeAspect="1"/>
          </p:cNvPicPr>
          <p:nvPr/>
        </p:nvPicPr>
        <p:blipFill>
          <a:blip r:embed="rId2"/>
          <a:stretch>
            <a:fillRect/>
          </a:stretch>
        </p:blipFill>
        <p:spPr>
          <a:xfrm>
            <a:off x="2011449" y="1966293"/>
            <a:ext cx="8169100" cy="4452160"/>
          </a:xfrm>
          <a:prstGeom prst="rect">
            <a:avLst/>
          </a:prstGeom>
        </p:spPr>
      </p:pic>
    </p:spTree>
    <p:extLst>
      <p:ext uri="{BB962C8B-B14F-4D97-AF65-F5344CB8AC3E}">
        <p14:creationId xmlns:p14="http://schemas.microsoft.com/office/powerpoint/2010/main" val="23807638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dirty="0">
                <a:solidFill>
                  <a:srgbClr val="FFFFFF"/>
                </a:solidFill>
                <a:latin typeface="+mj-lt"/>
                <a:ea typeface="+mj-ea"/>
                <a:cs typeface="+mj-cs"/>
              </a:rPr>
              <a:t>Data warehouses and Data marts</a:t>
            </a:r>
            <a:br>
              <a:rPr lang="en-US" sz="3700" kern="1200" dirty="0">
                <a:solidFill>
                  <a:srgbClr val="FFFFFF"/>
                </a:solidFill>
                <a:latin typeface="+mj-lt"/>
                <a:ea typeface="+mj-ea"/>
                <a:cs typeface="+mj-cs"/>
              </a:rPr>
            </a:br>
            <a:r>
              <a:rPr lang="en-US" sz="3700" kern="1200" dirty="0">
                <a:solidFill>
                  <a:srgbClr val="FFFFFF"/>
                </a:solidFill>
                <a:latin typeface="+mj-lt"/>
                <a:ea typeface="+mj-ea"/>
                <a:cs typeface="+mj-cs"/>
              </a:rPr>
              <a:t>Generic environment</a:t>
            </a:r>
          </a:p>
        </p:txBody>
      </p:sp>
      <p:pic>
        <p:nvPicPr>
          <p:cNvPr id="5" name="Imagem 4" descr="Uma imagem com texto, diagrama, captura de ecrã&#10;&#10;Descrição gerada automaticamente">
            <a:extLst>
              <a:ext uri="{FF2B5EF4-FFF2-40B4-BE49-F238E27FC236}">
                <a16:creationId xmlns:a16="http://schemas.microsoft.com/office/drawing/2014/main" id="{BF511D81-6FE3-9371-0A08-08D0F8255D63}"/>
              </a:ext>
            </a:extLst>
          </p:cNvPr>
          <p:cNvPicPr>
            <a:picLocks noChangeAspect="1"/>
          </p:cNvPicPr>
          <p:nvPr/>
        </p:nvPicPr>
        <p:blipFill>
          <a:blip r:embed="rId2"/>
          <a:stretch>
            <a:fillRect/>
          </a:stretch>
        </p:blipFill>
        <p:spPr>
          <a:xfrm>
            <a:off x="2011449" y="1966293"/>
            <a:ext cx="8169100" cy="4452160"/>
          </a:xfrm>
          <a:prstGeom prst="rect">
            <a:avLst/>
          </a:prstGeom>
        </p:spPr>
      </p:pic>
      <p:sp>
        <p:nvSpPr>
          <p:cNvPr id="3" name="Oval 2">
            <a:extLst>
              <a:ext uri="{FF2B5EF4-FFF2-40B4-BE49-F238E27FC236}">
                <a16:creationId xmlns:a16="http://schemas.microsoft.com/office/drawing/2014/main" id="{1FD16CE4-0048-3058-EEBD-D983C73AE8D3}"/>
              </a:ext>
            </a:extLst>
          </p:cNvPr>
          <p:cNvSpPr/>
          <p:nvPr/>
        </p:nvSpPr>
        <p:spPr>
          <a:xfrm>
            <a:off x="1807166" y="1655276"/>
            <a:ext cx="1578058" cy="5042234"/>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pt-PT"/>
          </a:p>
        </p:txBody>
      </p:sp>
    </p:spTree>
    <p:extLst>
      <p:ext uri="{BB962C8B-B14F-4D97-AF65-F5344CB8AC3E}">
        <p14:creationId xmlns:p14="http://schemas.microsoft.com/office/powerpoint/2010/main" val="7067208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a:xfrm>
            <a:off x="5868557" y="1138036"/>
            <a:ext cx="5444382" cy="1402470"/>
          </a:xfrm>
        </p:spPr>
        <p:txBody>
          <a:bodyPr anchor="t">
            <a:normAutofit/>
          </a:bodyPr>
          <a:lstStyle/>
          <a:p>
            <a:r>
              <a:rPr lang="pt-PT" sz="3000"/>
              <a:t>Data warehouses and Data marts</a:t>
            </a:r>
            <a:br>
              <a:rPr lang="pt-PT" sz="3000"/>
            </a:br>
            <a:r>
              <a:rPr lang="pt-PT" sz="3000"/>
              <a:t>Generic environment - Sources</a:t>
            </a:r>
          </a:p>
        </p:txBody>
      </p:sp>
      <p:pic>
        <p:nvPicPr>
          <p:cNvPr id="5" name="Picture 4" descr="Blue blocks and networks technology background">
            <a:extLst>
              <a:ext uri="{FF2B5EF4-FFF2-40B4-BE49-F238E27FC236}">
                <a16:creationId xmlns:a16="http://schemas.microsoft.com/office/drawing/2014/main" id="{9D8DE81E-9605-7050-6540-857BE047EDAF}"/>
              </a:ext>
            </a:extLst>
          </p:cNvPr>
          <p:cNvPicPr>
            <a:picLocks noChangeAspect="1"/>
          </p:cNvPicPr>
          <p:nvPr/>
        </p:nvPicPr>
        <p:blipFill rotWithShape="1">
          <a:blip r:embed="rId2"/>
          <a:srcRect l="13419" r="44330" b="-446"/>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Marcador de Posição de Conteúdo 2">
            <a:extLst>
              <a:ext uri="{FF2B5EF4-FFF2-40B4-BE49-F238E27FC236}">
                <a16:creationId xmlns:a16="http://schemas.microsoft.com/office/drawing/2014/main" id="{9154D52D-BF21-6083-2341-93F231F1D442}"/>
              </a:ext>
            </a:extLst>
          </p:cNvPr>
          <p:cNvSpPr>
            <a:spLocks noGrp="1"/>
          </p:cNvSpPr>
          <p:nvPr>
            <p:ph idx="1"/>
          </p:nvPr>
        </p:nvSpPr>
        <p:spPr>
          <a:xfrm>
            <a:off x="5868557" y="2551176"/>
            <a:ext cx="5444382" cy="3591207"/>
          </a:xfrm>
        </p:spPr>
        <p:txBody>
          <a:bodyPr>
            <a:normAutofit/>
          </a:bodyPr>
          <a:lstStyle/>
          <a:p>
            <a:r>
              <a:rPr lang="en-US" sz="1900"/>
              <a:t>Source systems in data warehouses are diverse, including operational systems, enterprise resource planning (ERP) systems, website data, and third-party data. </a:t>
            </a:r>
          </a:p>
          <a:p>
            <a:r>
              <a:rPr lang="en-US" sz="1900"/>
              <a:t>Common sources are operational databases, often relational, but data warehouses represent data in multidimensional formats like data cubes. </a:t>
            </a:r>
          </a:p>
          <a:p>
            <a:r>
              <a:rPr lang="en-US" sz="1900"/>
              <a:t>Despite potential issues like bad data and poor documentation, these source systems provide crucial data for decision-making and analysis in organizations.</a:t>
            </a:r>
            <a:endParaRPr lang="pt-PT" sz="1900"/>
          </a:p>
        </p:txBody>
      </p:sp>
    </p:spTree>
    <p:extLst>
      <p:ext uri="{BB962C8B-B14F-4D97-AF65-F5344CB8AC3E}">
        <p14:creationId xmlns:p14="http://schemas.microsoft.com/office/powerpoint/2010/main" val="6858944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Data warehouses and Data marts</a:t>
            </a:r>
            <a:br>
              <a:rPr lang="en-US" sz="3700" kern="1200">
                <a:solidFill>
                  <a:srgbClr val="FFFFFF"/>
                </a:solidFill>
                <a:latin typeface="+mj-lt"/>
                <a:ea typeface="+mj-ea"/>
                <a:cs typeface="+mj-cs"/>
              </a:rPr>
            </a:br>
            <a:r>
              <a:rPr lang="en-US" sz="3700" kern="1200">
                <a:solidFill>
                  <a:srgbClr val="FFFFFF"/>
                </a:solidFill>
                <a:latin typeface="+mj-lt"/>
                <a:ea typeface="+mj-ea"/>
                <a:cs typeface="+mj-cs"/>
              </a:rPr>
              <a:t>Generic environment</a:t>
            </a:r>
            <a:endParaRPr lang="en-US" sz="3700" kern="1200" dirty="0">
              <a:solidFill>
                <a:srgbClr val="FFFFFF"/>
              </a:solidFill>
              <a:latin typeface="+mj-lt"/>
              <a:ea typeface="+mj-ea"/>
              <a:cs typeface="+mj-cs"/>
            </a:endParaRPr>
          </a:p>
        </p:txBody>
      </p:sp>
      <p:pic>
        <p:nvPicPr>
          <p:cNvPr id="5" name="Imagem 4" descr="Uma imagem com texto, diagrama, captura de ecrã&#10;&#10;Descrição gerada automaticamente">
            <a:extLst>
              <a:ext uri="{FF2B5EF4-FFF2-40B4-BE49-F238E27FC236}">
                <a16:creationId xmlns:a16="http://schemas.microsoft.com/office/drawing/2014/main" id="{BF511D81-6FE3-9371-0A08-08D0F8255D63}"/>
              </a:ext>
            </a:extLst>
          </p:cNvPr>
          <p:cNvPicPr>
            <a:picLocks noChangeAspect="1"/>
          </p:cNvPicPr>
          <p:nvPr/>
        </p:nvPicPr>
        <p:blipFill>
          <a:blip r:embed="rId2"/>
          <a:stretch>
            <a:fillRect/>
          </a:stretch>
        </p:blipFill>
        <p:spPr>
          <a:xfrm>
            <a:off x="2011449" y="1966293"/>
            <a:ext cx="8169100" cy="4452160"/>
          </a:xfrm>
          <a:prstGeom prst="rect">
            <a:avLst/>
          </a:prstGeom>
        </p:spPr>
      </p:pic>
      <p:sp>
        <p:nvSpPr>
          <p:cNvPr id="4" name="Oval 3">
            <a:extLst>
              <a:ext uri="{FF2B5EF4-FFF2-40B4-BE49-F238E27FC236}">
                <a16:creationId xmlns:a16="http://schemas.microsoft.com/office/drawing/2014/main" id="{F55A8268-8470-FC17-9215-5A8D8B2C7704}"/>
              </a:ext>
            </a:extLst>
          </p:cNvPr>
          <p:cNvSpPr/>
          <p:nvPr/>
        </p:nvSpPr>
        <p:spPr>
          <a:xfrm>
            <a:off x="3471726" y="1489907"/>
            <a:ext cx="1946579" cy="5042234"/>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pt-PT"/>
          </a:p>
        </p:txBody>
      </p:sp>
    </p:spTree>
    <p:extLst>
      <p:ext uri="{BB962C8B-B14F-4D97-AF65-F5344CB8AC3E}">
        <p14:creationId xmlns:p14="http://schemas.microsoft.com/office/powerpoint/2010/main" val="14022576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p:txBody>
          <a:bodyPr/>
          <a:lstStyle/>
          <a:p>
            <a:r>
              <a:rPr lang="pt-PT" dirty="0"/>
              <a:t>Data </a:t>
            </a:r>
            <a:r>
              <a:rPr lang="pt-PT" dirty="0" err="1"/>
              <a:t>warehouses</a:t>
            </a:r>
            <a:r>
              <a:rPr lang="pt-PT" dirty="0"/>
              <a:t> </a:t>
            </a:r>
            <a:r>
              <a:rPr lang="pt-PT" dirty="0" err="1"/>
              <a:t>and</a:t>
            </a:r>
            <a:r>
              <a:rPr lang="pt-PT" dirty="0"/>
              <a:t> Data </a:t>
            </a:r>
            <a:r>
              <a:rPr lang="pt-PT" dirty="0" err="1"/>
              <a:t>marts</a:t>
            </a:r>
            <a:br>
              <a:rPr lang="pt-PT" dirty="0"/>
            </a:br>
            <a:r>
              <a:rPr lang="pt-PT" sz="3200" dirty="0" err="1"/>
              <a:t>Generic</a:t>
            </a:r>
            <a:r>
              <a:rPr lang="pt-PT" sz="3200" dirty="0"/>
              <a:t> </a:t>
            </a:r>
            <a:r>
              <a:rPr lang="pt-PT" sz="3200" dirty="0" err="1"/>
              <a:t>environment</a:t>
            </a:r>
            <a:r>
              <a:rPr lang="pt-PT" sz="3200" dirty="0"/>
              <a:t> – Data </a:t>
            </a:r>
            <a:r>
              <a:rPr lang="pt-PT" sz="3200" dirty="0" err="1"/>
              <a:t>Integration</a:t>
            </a:r>
            <a:endParaRPr lang="pt-PT" dirty="0"/>
          </a:p>
        </p:txBody>
      </p:sp>
      <p:graphicFrame>
        <p:nvGraphicFramePr>
          <p:cNvPr id="5" name="Marcador de Posição de Conteúdo 2">
            <a:extLst>
              <a:ext uri="{FF2B5EF4-FFF2-40B4-BE49-F238E27FC236}">
                <a16:creationId xmlns:a16="http://schemas.microsoft.com/office/drawing/2014/main" id="{52D58404-42FE-97E3-1B64-F7B137B74A90}"/>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25880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Data warehouses and Data marts</a:t>
            </a:r>
            <a:br>
              <a:rPr lang="en-US" sz="3700" kern="1200">
                <a:solidFill>
                  <a:srgbClr val="FFFFFF"/>
                </a:solidFill>
                <a:latin typeface="+mj-lt"/>
                <a:ea typeface="+mj-ea"/>
                <a:cs typeface="+mj-cs"/>
              </a:rPr>
            </a:br>
            <a:r>
              <a:rPr lang="en-US" sz="3700" kern="1200">
                <a:solidFill>
                  <a:srgbClr val="FFFFFF"/>
                </a:solidFill>
                <a:latin typeface="+mj-lt"/>
                <a:ea typeface="+mj-ea"/>
                <a:cs typeface="+mj-cs"/>
              </a:rPr>
              <a:t>Generic environment</a:t>
            </a:r>
            <a:endParaRPr lang="en-US" sz="3700" kern="1200" dirty="0">
              <a:solidFill>
                <a:srgbClr val="FFFFFF"/>
              </a:solidFill>
              <a:latin typeface="+mj-lt"/>
              <a:ea typeface="+mj-ea"/>
              <a:cs typeface="+mj-cs"/>
            </a:endParaRPr>
          </a:p>
        </p:txBody>
      </p:sp>
      <p:pic>
        <p:nvPicPr>
          <p:cNvPr id="5" name="Imagem 4" descr="Uma imagem com texto, diagrama, captura de ecrã&#10;&#10;Descrição gerada automaticamente">
            <a:extLst>
              <a:ext uri="{FF2B5EF4-FFF2-40B4-BE49-F238E27FC236}">
                <a16:creationId xmlns:a16="http://schemas.microsoft.com/office/drawing/2014/main" id="{BF511D81-6FE3-9371-0A08-08D0F8255D63}"/>
              </a:ext>
            </a:extLst>
          </p:cNvPr>
          <p:cNvPicPr>
            <a:picLocks noChangeAspect="1"/>
          </p:cNvPicPr>
          <p:nvPr/>
        </p:nvPicPr>
        <p:blipFill>
          <a:blip r:embed="rId2"/>
          <a:stretch>
            <a:fillRect/>
          </a:stretch>
        </p:blipFill>
        <p:spPr>
          <a:xfrm>
            <a:off x="2011448" y="1989499"/>
            <a:ext cx="8169100" cy="4452160"/>
          </a:xfrm>
          <a:prstGeom prst="rect">
            <a:avLst/>
          </a:prstGeom>
        </p:spPr>
      </p:pic>
      <p:sp>
        <p:nvSpPr>
          <p:cNvPr id="3" name="Oval 2">
            <a:extLst>
              <a:ext uri="{FF2B5EF4-FFF2-40B4-BE49-F238E27FC236}">
                <a16:creationId xmlns:a16="http://schemas.microsoft.com/office/drawing/2014/main" id="{DA3DD45D-9B7B-BB2D-264C-5388E21D9D77}"/>
              </a:ext>
            </a:extLst>
          </p:cNvPr>
          <p:cNvSpPr/>
          <p:nvPr/>
        </p:nvSpPr>
        <p:spPr>
          <a:xfrm>
            <a:off x="5096247" y="1694462"/>
            <a:ext cx="1382376" cy="5042234"/>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pt-PT"/>
          </a:p>
        </p:txBody>
      </p:sp>
    </p:spTree>
    <p:extLst>
      <p:ext uri="{BB962C8B-B14F-4D97-AF65-F5344CB8AC3E}">
        <p14:creationId xmlns:p14="http://schemas.microsoft.com/office/powerpoint/2010/main" val="15830506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a:xfrm>
            <a:off x="761803" y="350196"/>
            <a:ext cx="4646904" cy="1624520"/>
          </a:xfrm>
        </p:spPr>
        <p:txBody>
          <a:bodyPr anchor="ctr">
            <a:normAutofit/>
          </a:bodyPr>
          <a:lstStyle/>
          <a:p>
            <a:r>
              <a:rPr lang="pt-PT" sz="2500"/>
              <a:t>Data warehouses and Data marts</a:t>
            </a:r>
            <a:br>
              <a:rPr lang="pt-PT" sz="2500"/>
            </a:br>
            <a:r>
              <a:rPr lang="pt-PT" sz="2500"/>
              <a:t>Generic environment – Data storing</a:t>
            </a:r>
          </a:p>
        </p:txBody>
      </p:sp>
      <p:sp>
        <p:nvSpPr>
          <p:cNvPr id="3" name="Marcador de Posição de Conteúdo 2">
            <a:extLst>
              <a:ext uri="{FF2B5EF4-FFF2-40B4-BE49-F238E27FC236}">
                <a16:creationId xmlns:a16="http://schemas.microsoft.com/office/drawing/2014/main" id="{9154D52D-BF21-6083-2341-93F231F1D442}"/>
              </a:ext>
            </a:extLst>
          </p:cNvPr>
          <p:cNvSpPr>
            <a:spLocks noGrp="1"/>
          </p:cNvSpPr>
          <p:nvPr>
            <p:ph idx="1"/>
          </p:nvPr>
        </p:nvSpPr>
        <p:spPr>
          <a:xfrm>
            <a:off x="761802" y="2743200"/>
            <a:ext cx="4646905" cy="3613149"/>
          </a:xfrm>
        </p:spPr>
        <p:txBody>
          <a:bodyPr anchor="ctr">
            <a:normAutofit/>
          </a:bodyPr>
          <a:lstStyle/>
          <a:p>
            <a:r>
              <a:rPr lang="en-US" sz="1400" dirty="0"/>
              <a:t>Organizations have various options for storing decision-support data. </a:t>
            </a:r>
          </a:p>
          <a:p>
            <a:r>
              <a:rPr lang="en-US" sz="1400" dirty="0"/>
              <a:t>The most common approach is a central enterprise data warehouse, providing a single version of truth accessible to all users. </a:t>
            </a:r>
          </a:p>
          <a:p>
            <a:r>
              <a:rPr lang="en-US" sz="1400" dirty="0"/>
              <a:t>Alternatively, independent data marts store data for specific applications, but they can be costly to maintain and may lack consistency. </a:t>
            </a:r>
          </a:p>
          <a:p>
            <a:r>
              <a:rPr lang="en-US" sz="1400" dirty="0"/>
              <a:t>The hub and spoke architecture combines a central warehouse with dependent data marts, ensuring a single version of truth while catering to specific application needs for faster response times. </a:t>
            </a:r>
          </a:p>
          <a:p>
            <a:r>
              <a:rPr lang="en-US" sz="1400" dirty="0"/>
              <a:t>This setup allows users to analyze data intuitively based on business dimensions and measures.</a:t>
            </a:r>
            <a:endParaRPr lang="pt-PT" sz="1400" dirty="0"/>
          </a:p>
        </p:txBody>
      </p:sp>
      <p:pic>
        <p:nvPicPr>
          <p:cNvPr id="5" name="Picture 4" descr="Boxes On Rack In Warehouse">
            <a:extLst>
              <a:ext uri="{FF2B5EF4-FFF2-40B4-BE49-F238E27FC236}">
                <a16:creationId xmlns:a16="http://schemas.microsoft.com/office/drawing/2014/main" id="{429392B0-5AEE-9F84-6FF6-62EA266194F8}"/>
              </a:ext>
            </a:extLst>
          </p:cNvPr>
          <p:cNvPicPr>
            <a:picLocks noChangeAspect="1"/>
          </p:cNvPicPr>
          <p:nvPr/>
        </p:nvPicPr>
        <p:blipFill rotWithShape="1">
          <a:blip r:embed="rId2"/>
          <a:srcRect l="24996" r="15603" b="-2"/>
          <a:stretch/>
        </p:blipFill>
        <p:spPr>
          <a:xfrm>
            <a:off x="6096000" y="1"/>
            <a:ext cx="6102825" cy="6858000"/>
          </a:xfrm>
          <a:prstGeom prst="rect">
            <a:avLst/>
          </a:prstGeom>
        </p:spPr>
      </p:pic>
    </p:spTree>
    <p:extLst>
      <p:ext uri="{BB962C8B-B14F-4D97-AF65-F5344CB8AC3E}">
        <p14:creationId xmlns:p14="http://schemas.microsoft.com/office/powerpoint/2010/main" val="17292693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422" name="Rectangle 17421">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24" name="Rectangle 17423">
            <a:extLst>
              <a:ext uri="{FF2B5EF4-FFF2-40B4-BE49-F238E27FC236}">
                <a16:creationId xmlns:a16="http://schemas.microsoft.com/office/drawing/2014/main" id="{02EBFA83-D4DB-4CA0-B229-9E44634D7F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426" name="Picture 17425">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17428" name="Rectangle 17427">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30" name="Rectangle 17429">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a:xfrm>
            <a:off x="6597016" y="905011"/>
            <a:ext cx="4589328" cy="1889135"/>
          </a:xfrm>
        </p:spPr>
        <p:txBody>
          <a:bodyPr anchor="b">
            <a:normAutofit/>
          </a:bodyPr>
          <a:lstStyle/>
          <a:p>
            <a:r>
              <a:rPr lang="pt-PT" sz="3000"/>
              <a:t>Data warehouses and Data marts</a:t>
            </a:r>
            <a:br>
              <a:rPr lang="pt-PT" sz="3000"/>
            </a:br>
            <a:r>
              <a:rPr lang="pt-PT" sz="3000"/>
              <a:t>Generic environment - Metadata</a:t>
            </a:r>
          </a:p>
        </p:txBody>
      </p:sp>
      <p:pic>
        <p:nvPicPr>
          <p:cNvPr id="17410" name="Picture 2" descr="Metadata Special Lineal icon">
            <a:extLst>
              <a:ext uri="{FF2B5EF4-FFF2-40B4-BE49-F238E27FC236}">
                <a16:creationId xmlns:a16="http://schemas.microsoft.com/office/drawing/2014/main" id="{D80DF31D-7441-F724-73DF-C4E08DFD6D6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25970" y="895610"/>
            <a:ext cx="5058020" cy="5058020"/>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Posição de Conteúdo 2">
            <a:extLst>
              <a:ext uri="{FF2B5EF4-FFF2-40B4-BE49-F238E27FC236}">
                <a16:creationId xmlns:a16="http://schemas.microsoft.com/office/drawing/2014/main" id="{9154D52D-BF21-6083-2341-93F231F1D442}"/>
              </a:ext>
            </a:extLst>
          </p:cNvPr>
          <p:cNvSpPr>
            <a:spLocks noGrp="1"/>
          </p:cNvSpPr>
          <p:nvPr>
            <p:ph idx="1"/>
          </p:nvPr>
        </p:nvSpPr>
        <p:spPr>
          <a:xfrm>
            <a:off x="6597016" y="2965592"/>
            <a:ext cx="4589328" cy="2987397"/>
          </a:xfrm>
        </p:spPr>
        <p:txBody>
          <a:bodyPr>
            <a:normAutofit/>
          </a:bodyPr>
          <a:lstStyle/>
          <a:p>
            <a:r>
              <a:rPr lang="en-US" sz="1800"/>
              <a:t>Metadata, or data about the data, is crucial for both IT personnel and users in a data warehouse. </a:t>
            </a:r>
          </a:p>
          <a:p>
            <a:r>
              <a:rPr lang="en-US" sz="1800"/>
              <a:t>IT personnel rely on metadata for details about data sources, database structures, refresh schedules, and usage metrics. </a:t>
            </a:r>
          </a:p>
          <a:p>
            <a:r>
              <a:rPr lang="en-US" sz="1800"/>
              <a:t>Users require metadata for data definitions, report and query tools, report distribution details, and help desk contacts.</a:t>
            </a:r>
            <a:endParaRPr lang="pt-PT" sz="1800"/>
          </a:p>
        </p:txBody>
      </p:sp>
    </p:spTree>
    <p:extLst>
      <p:ext uri="{BB962C8B-B14F-4D97-AF65-F5344CB8AC3E}">
        <p14:creationId xmlns:p14="http://schemas.microsoft.com/office/powerpoint/2010/main" val="33920929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475" name="Rectangle 19462">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a:xfrm>
            <a:off x="795528" y="386930"/>
            <a:ext cx="10141799" cy="1300554"/>
          </a:xfrm>
        </p:spPr>
        <p:txBody>
          <a:bodyPr anchor="b">
            <a:normAutofit/>
          </a:bodyPr>
          <a:lstStyle/>
          <a:p>
            <a:r>
              <a:rPr lang="pt-PT" sz="4100"/>
              <a:t>Data warehouses and Data marts</a:t>
            </a:r>
            <a:br>
              <a:rPr lang="pt-PT" sz="4100"/>
            </a:br>
            <a:r>
              <a:rPr lang="pt-PT" sz="4100"/>
              <a:t>Generic environment – Data quality</a:t>
            </a:r>
          </a:p>
        </p:txBody>
      </p:sp>
      <p:sp>
        <p:nvSpPr>
          <p:cNvPr id="19476" name="Rectangle 19464">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77" name="Rectangle 1946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58" name="Picture 2" descr="Data quality - Free electronics icons">
            <a:extLst>
              <a:ext uri="{FF2B5EF4-FFF2-40B4-BE49-F238E27FC236}">
                <a16:creationId xmlns:a16="http://schemas.microsoft.com/office/drawing/2014/main" id="{779D8E3C-EFB0-4ADD-1D11-31763C5AB2A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53311" y="2524715"/>
            <a:ext cx="3714244" cy="3714244"/>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Posição de Conteúdo 2">
            <a:extLst>
              <a:ext uri="{FF2B5EF4-FFF2-40B4-BE49-F238E27FC236}">
                <a16:creationId xmlns:a16="http://schemas.microsoft.com/office/drawing/2014/main" id="{9154D52D-BF21-6083-2341-93F231F1D442}"/>
              </a:ext>
            </a:extLst>
          </p:cNvPr>
          <p:cNvSpPr>
            <a:spLocks noGrp="1"/>
          </p:cNvSpPr>
          <p:nvPr>
            <p:ph idx="1"/>
          </p:nvPr>
        </p:nvSpPr>
        <p:spPr>
          <a:xfrm>
            <a:off x="6406429" y="2599509"/>
            <a:ext cx="4530898" cy="3639450"/>
          </a:xfrm>
        </p:spPr>
        <p:txBody>
          <a:bodyPr anchor="ctr">
            <a:normAutofit/>
          </a:bodyPr>
          <a:lstStyle/>
          <a:p>
            <a:r>
              <a:rPr lang="en-US" sz="1700"/>
              <a:t>Data quality in the warehouse is critical for user trust and utilization. </a:t>
            </a:r>
          </a:p>
          <a:p>
            <a:r>
              <a:rPr lang="en-US" sz="1700"/>
              <a:t>Often, source system data is poor, requiring improvement before integration. While data-cleansing software can help, enhancing source system data quality is the preferred long-term solution. This necessitates business owners taking responsibility for implementing changes. For instance, a hotel chain faced zip code errors due to clerical input, highlighting the need for proactive data management at the source.</a:t>
            </a:r>
            <a:endParaRPr lang="pt-PT" sz="1700"/>
          </a:p>
        </p:txBody>
      </p:sp>
      <p:sp>
        <p:nvSpPr>
          <p:cNvPr id="19478" name="Rectangle 19468">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54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2EE40FE-854D-BA84-6822-89002ECD5C10}"/>
              </a:ext>
            </a:extLst>
          </p:cNvPr>
          <p:cNvSpPr>
            <a:spLocks noGrp="1"/>
          </p:cNvSpPr>
          <p:nvPr>
            <p:ph type="title"/>
          </p:nvPr>
        </p:nvSpPr>
        <p:spPr>
          <a:xfrm>
            <a:off x="761803" y="350196"/>
            <a:ext cx="4646904" cy="1624520"/>
          </a:xfrm>
        </p:spPr>
        <p:txBody>
          <a:bodyPr anchor="ctr">
            <a:normAutofit/>
          </a:bodyPr>
          <a:lstStyle/>
          <a:p>
            <a:r>
              <a:rPr lang="pt-PT" sz="4000"/>
              <a:t>Index</a:t>
            </a:r>
          </a:p>
        </p:txBody>
      </p:sp>
      <p:sp>
        <p:nvSpPr>
          <p:cNvPr id="3" name="Marcador de Posição de Conteúdo 2">
            <a:extLst>
              <a:ext uri="{FF2B5EF4-FFF2-40B4-BE49-F238E27FC236}">
                <a16:creationId xmlns:a16="http://schemas.microsoft.com/office/drawing/2014/main" id="{AA332263-97F4-B899-848C-4B68ED915B09}"/>
              </a:ext>
            </a:extLst>
          </p:cNvPr>
          <p:cNvSpPr>
            <a:spLocks noGrp="1"/>
          </p:cNvSpPr>
          <p:nvPr>
            <p:ph idx="1"/>
          </p:nvPr>
        </p:nvSpPr>
        <p:spPr>
          <a:xfrm>
            <a:off x="761802" y="2743200"/>
            <a:ext cx="4646905" cy="3613149"/>
          </a:xfrm>
        </p:spPr>
        <p:txBody>
          <a:bodyPr anchor="ctr">
            <a:normAutofit/>
          </a:bodyPr>
          <a:lstStyle/>
          <a:p>
            <a:r>
              <a:rPr lang="pt-PT" sz="2000"/>
              <a:t>Opening Case</a:t>
            </a:r>
          </a:p>
          <a:p>
            <a:r>
              <a:rPr lang="pt-PT" sz="2000" b="1"/>
              <a:t>Introduction</a:t>
            </a:r>
          </a:p>
          <a:p>
            <a:r>
              <a:rPr lang="pt-PT" sz="2000"/>
              <a:t>Managing Data</a:t>
            </a:r>
          </a:p>
          <a:p>
            <a:r>
              <a:rPr lang="pt-PT" sz="2000"/>
              <a:t>The Database Approach</a:t>
            </a:r>
          </a:p>
          <a:p>
            <a:r>
              <a:rPr lang="pt-PT" sz="2000"/>
              <a:t>Big Data</a:t>
            </a:r>
          </a:p>
          <a:p>
            <a:r>
              <a:rPr lang="pt-PT" sz="2000"/>
              <a:t>Data warehouses and data marts</a:t>
            </a:r>
          </a:p>
          <a:p>
            <a:r>
              <a:rPr lang="pt-PT" sz="2000"/>
              <a:t>Knowledge management</a:t>
            </a:r>
          </a:p>
          <a:p>
            <a:r>
              <a:rPr lang="pt-PT" sz="2000"/>
              <a:t>Fundamentals of relational Database operations</a:t>
            </a:r>
          </a:p>
        </p:txBody>
      </p:sp>
      <p:pic>
        <p:nvPicPr>
          <p:cNvPr id="5" name="Picture 4" descr="Graph">
            <a:extLst>
              <a:ext uri="{FF2B5EF4-FFF2-40B4-BE49-F238E27FC236}">
                <a16:creationId xmlns:a16="http://schemas.microsoft.com/office/drawing/2014/main" id="{855090E5-F088-2B3B-FCAF-A611A9F5CEE4}"/>
              </a:ext>
            </a:extLst>
          </p:cNvPr>
          <p:cNvPicPr>
            <a:picLocks noChangeAspect="1"/>
          </p:cNvPicPr>
          <p:nvPr/>
        </p:nvPicPr>
        <p:blipFill rotWithShape="1">
          <a:blip r:embed="rId2"/>
          <a:srcRect l="16558" r="27824"/>
          <a:stretch/>
        </p:blipFill>
        <p:spPr>
          <a:xfrm>
            <a:off x="6096000" y="1"/>
            <a:ext cx="6102825" cy="6858000"/>
          </a:xfrm>
          <a:prstGeom prst="rect">
            <a:avLst/>
          </a:prstGeom>
        </p:spPr>
      </p:pic>
    </p:spTree>
    <p:extLst>
      <p:ext uri="{BB962C8B-B14F-4D97-AF65-F5344CB8AC3E}">
        <p14:creationId xmlns:p14="http://schemas.microsoft.com/office/powerpoint/2010/main" val="13077081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Data warehouses and Data marts</a:t>
            </a:r>
            <a:br>
              <a:rPr lang="en-US" sz="3700" kern="1200">
                <a:solidFill>
                  <a:srgbClr val="FFFFFF"/>
                </a:solidFill>
                <a:latin typeface="+mj-lt"/>
                <a:ea typeface="+mj-ea"/>
                <a:cs typeface="+mj-cs"/>
              </a:rPr>
            </a:br>
            <a:r>
              <a:rPr lang="en-US" sz="3700" kern="1200">
                <a:solidFill>
                  <a:srgbClr val="FFFFFF"/>
                </a:solidFill>
                <a:latin typeface="+mj-lt"/>
                <a:ea typeface="+mj-ea"/>
                <a:cs typeface="+mj-cs"/>
              </a:rPr>
              <a:t>Generic environment</a:t>
            </a:r>
            <a:endParaRPr lang="en-US" sz="3700" kern="1200" dirty="0">
              <a:solidFill>
                <a:srgbClr val="FFFFFF"/>
              </a:solidFill>
              <a:latin typeface="+mj-lt"/>
              <a:ea typeface="+mj-ea"/>
              <a:cs typeface="+mj-cs"/>
            </a:endParaRPr>
          </a:p>
        </p:txBody>
      </p:sp>
      <p:pic>
        <p:nvPicPr>
          <p:cNvPr id="5" name="Imagem 4" descr="Uma imagem com texto, diagrama, captura de ecrã&#10;&#10;Descrição gerada automaticamente">
            <a:extLst>
              <a:ext uri="{FF2B5EF4-FFF2-40B4-BE49-F238E27FC236}">
                <a16:creationId xmlns:a16="http://schemas.microsoft.com/office/drawing/2014/main" id="{BF511D81-6FE3-9371-0A08-08D0F8255D63}"/>
              </a:ext>
            </a:extLst>
          </p:cNvPr>
          <p:cNvPicPr>
            <a:picLocks noChangeAspect="1"/>
          </p:cNvPicPr>
          <p:nvPr/>
        </p:nvPicPr>
        <p:blipFill>
          <a:blip r:embed="rId2"/>
          <a:stretch>
            <a:fillRect/>
          </a:stretch>
        </p:blipFill>
        <p:spPr>
          <a:xfrm>
            <a:off x="2011449" y="1966293"/>
            <a:ext cx="8169100" cy="4452160"/>
          </a:xfrm>
          <a:prstGeom prst="rect">
            <a:avLst/>
          </a:prstGeom>
        </p:spPr>
      </p:pic>
      <p:sp>
        <p:nvSpPr>
          <p:cNvPr id="4" name="Oval 3">
            <a:extLst>
              <a:ext uri="{FF2B5EF4-FFF2-40B4-BE49-F238E27FC236}">
                <a16:creationId xmlns:a16="http://schemas.microsoft.com/office/drawing/2014/main" id="{01F3CB5A-99E6-D491-25C4-7A57F71A2D8C}"/>
              </a:ext>
            </a:extLst>
          </p:cNvPr>
          <p:cNvSpPr/>
          <p:nvPr/>
        </p:nvSpPr>
        <p:spPr>
          <a:xfrm>
            <a:off x="6095998" y="1655276"/>
            <a:ext cx="3787304" cy="5042234"/>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pt-PT"/>
          </a:p>
        </p:txBody>
      </p:sp>
    </p:spTree>
    <p:extLst>
      <p:ext uri="{BB962C8B-B14F-4D97-AF65-F5344CB8AC3E}">
        <p14:creationId xmlns:p14="http://schemas.microsoft.com/office/powerpoint/2010/main" val="10374349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42" name="Rectangle 18438">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a:xfrm>
            <a:off x="795528" y="386930"/>
            <a:ext cx="10141799" cy="1300554"/>
          </a:xfrm>
        </p:spPr>
        <p:txBody>
          <a:bodyPr anchor="b">
            <a:normAutofit/>
          </a:bodyPr>
          <a:lstStyle/>
          <a:p>
            <a:r>
              <a:rPr lang="pt-PT" sz="4100"/>
              <a:t>Data warehouses and Data marts</a:t>
            </a:r>
            <a:br>
              <a:rPr lang="pt-PT" sz="4100"/>
            </a:br>
            <a:r>
              <a:rPr lang="pt-PT" sz="4100"/>
              <a:t>Generic environment - Governance</a:t>
            </a:r>
          </a:p>
        </p:txBody>
      </p:sp>
      <p:sp>
        <p:nvSpPr>
          <p:cNvPr id="18441" name="Rectangle 18440">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43" name="Rectangle 1844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4" name="Picture 2" descr="Data Governance: Operating Models and Key Components">
            <a:extLst>
              <a:ext uri="{FF2B5EF4-FFF2-40B4-BE49-F238E27FC236}">
                <a16:creationId xmlns:a16="http://schemas.microsoft.com/office/drawing/2014/main" id="{C8946C25-799D-F058-29E3-3AC9F8208DE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5295" y="3223025"/>
            <a:ext cx="5150277" cy="2317624"/>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Posição de Conteúdo 2">
            <a:extLst>
              <a:ext uri="{FF2B5EF4-FFF2-40B4-BE49-F238E27FC236}">
                <a16:creationId xmlns:a16="http://schemas.microsoft.com/office/drawing/2014/main" id="{9154D52D-BF21-6083-2341-93F231F1D442}"/>
              </a:ext>
            </a:extLst>
          </p:cNvPr>
          <p:cNvSpPr>
            <a:spLocks noGrp="1"/>
          </p:cNvSpPr>
          <p:nvPr>
            <p:ph idx="1"/>
          </p:nvPr>
        </p:nvSpPr>
        <p:spPr>
          <a:xfrm>
            <a:off x="6406429" y="2599509"/>
            <a:ext cx="4530898" cy="3639450"/>
          </a:xfrm>
        </p:spPr>
        <p:txBody>
          <a:bodyPr anchor="ctr">
            <a:normAutofit/>
          </a:bodyPr>
          <a:lstStyle/>
          <a:p>
            <a:r>
              <a:rPr lang="en-US" sz="2000" dirty="0"/>
              <a:t>Organizations must implement governance for effective BI, involving senior-level and middle management committees to align business and BI strategies, prioritize projects, and allocate resources. Operational committees address data definitions and problem-solving, with collaboration between business users and IT personnel crucial for success.</a:t>
            </a:r>
            <a:endParaRPr lang="pt-PT" sz="2000" dirty="0"/>
          </a:p>
        </p:txBody>
      </p:sp>
      <p:sp>
        <p:nvSpPr>
          <p:cNvPr id="18445" name="Rectangle 18444">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2889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a:xfrm>
            <a:off x="1371597" y="348865"/>
            <a:ext cx="10044023" cy="877729"/>
          </a:xfrm>
        </p:spPr>
        <p:txBody>
          <a:bodyPr anchor="ctr">
            <a:normAutofit/>
          </a:bodyPr>
          <a:lstStyle/>
          <a:p>
            <a:r>
              <a:rPr lang="pt-PT" sz="2800">
                <a:solidFill>
                  <a:srgbClr val="FFFFFF"/>
                </a:solidFill>
              </a:rPr>
              <a:t>Data warehouses and Data marts</a:t>
            </a:r>
            <a:br>
              <a:rPr lang="pt-PT" sz="2800">
                <a:solidFill>
                  <a:srgbClr val="FFFFFF"/>
                </a:solidFill>
              </a:rPr>
            </a:br>
            <a:r>
              <a:rPr lang="pt-PT" sz="2800">
                <a:solidFill>
                  <a:srgbClr val="FFFFFF"/>
                </a:solidFill>
              </a:rPr>
              <a:t>Generic environment – Users/Reporting</a:t>
            </a:r>
          </a:p>
        </p:txBody>
      </p:sp>
      <p:graphicFrame>
        <p:nvGraphicFramePr>
          <p:cNvPr id="5" name="Marcador de Posição de Conteúdo 2">
            <a:extLst>
              <a:ext uri="{FF2B5EF4-FFF2-40B4-BE49-F238E27FC236}">
                <a16:creationId xmlns:a16="http://schemas.microsoft.com/office/drawing/2014/main" id="{2470F3CC-1772-191E-81B1-9FFD36A9EABB}"/>
              </a:ext>
            </a:extLst>
          </p:cNvPr>
          <p:cNvGraphicFramePr>
            <a:graphicFrameLocks noGrp="1"/>
          </p:cNvGraphicFramePr>
          <p:nvPr>
            <p:ph idx="1"/>
            <p:extLst>
              <p:ext uri="{D42A27DB-BD31-4B8C-83A1-F6EECF244321}">
                <p14:modId xmlns:p14="http://schemas.microsoft.com/office/powerpoint/2010/main" val="1506956440"/>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3425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a:xfrm>
            <a:off x="1371597" y="348865"/>
            <a:ext cx="10044023" cy="877729"/>
          </a:xfrm>
        </p:spPr>
        <p:txBody>
          <a:bodyPr anchor="ctr">
            <a:normAutofit/>
          </a:bodyPr>
          <a:lstStyle/>
          <a:p>
            <a:r>
              <a:rPr lang="pt-PT" sz="2800">
                <a:solidFill>
                  <a:srgbClr val="FFFFFF"/>
                </a:solidFill>
              </a:rPr>
              <a:t>Data warehouses and Data marts</a:t>
            </a:r>
            <a:br>
              <a:rPr lang="pt-PT" sz="2800">
                <a:solidFill>
                  <a:srgbClr val="FFFFFF"/>
                </a:solidFill>
              </a:rPr>
            </a:br>
            <a:r>
              <a:rPr lang="pt-PT" sz="2800">
                <a:solidFill>
                  <a:srgbClr val="FFFFFF"/>
                </a:solidFill>
              </a:rPr>
              <a:t>EDW possesses problems</a:t>
            </a:r>
          </a:p>
        </p:txBody>
      </p:sp>
      <p:graphicFrame>
        <p:nvGraphicFramePr>
          <p:cNvPr id="5" name="Marcador de Posição de Conteúdo 2">
            <a:extLst>
              <a:ext uri="{FF2B5EF4-FFF2-40B4-BE49-F238E27FC236}">
                <a16:creationId xmlns:a16="http://schemas.microsoft.com/office/drawing/2014/main" id="{F94FCEAB-0A7F-2506-5F53-0B1F197082FC}"/>
              </a:ext>
            </a:extLst>
          </p:cNvPr>
          <p:cNvGraphicFramePr>
            <a:graphicFrameLocks noGrp="1"/>
          </p:cNvGraphicFramePr>
          <p:nvPr>
            <p:ph idx="1"/>
            <p:extLst>
              <p:ext uri="{D42A27DB-BD31-4B8C-83A1-F6EECF244321}">
                <p14:modId xmlns:p14="http://schemas.microsoft.com/office/powerpoint/2010/main" val="691371804"/>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49118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496" name="Rectangle 20486">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97" name="Rectangle 20488">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a:xfrm>
            <a:off x="804672" y="802955"/>
            <a:ext cx="4766330" cy="1454051"/>
          </a:xfrm>
        </p:spPr>
        <p:txBody>
          <a:bodyPr>
            <a:normAutofit/>
          </a:bodyPr>
          <a:lstStyle/>
          <a:p>
            <a:r>
              <a:rPr lang="pt-PT" sz="3600">
                <a:solidFill>
                  <a:schemeClr val="tx2"/>
                </a:solidFill>
              </a:rPr>
              <a:t>Data lakes</a:t>
            </a:r>
            <a:br>
              <a:rPr lang="pt-PT" sz="3600">
                <a:solidFill>
                  <a:schemeClr val="tx2"/>
                </a:solidFill>
              </a:rPr>
            </a:br>
            <a:endParaRPr lang="pt-PT" sz="3600">
              <a:solidFill>
                <a:schemeClr val="tx2"/>
              </a:solidFill>
            </a:endParaRPr>
          </a:p>
        </p:txBody>
      </p:sp>
      <p:sp>
        <p:nvSpPr>
          <p:cNvPr id="3" name="Marcador de Posição de Conteúdo 2">
            <a:extLst>
              <a:ext uri="{FF2B5EF4-FFF2-40B4-BE49-F238E27FC236}">
                <a16:creationId xmlns:a16="http://schemas.microsoft.com/office/drawing/2014/main" id="{9154D52D-BF21-6083-2341-93F231F1D442}"/>
              </a:ext>
            </a:extLst>
          </p:cNvPr>
          <p:cNvSpPr>
            <a:spLocks noGrp="1"/>
          </p:cNvSpPr>
          <p:nvPr>
            <p:ph idx="1"/>
          </p:nvPr>
        </p:nvSpPr>
        <p:spPr>
          <a:xfrm>
            <a:off x="804672" y="2421683"/>
            <a:ext cx="4765949" cy="3353476"/>
          </a:xfrm>
        </p:spPr>
        <p:txBody>
          <a:bodyPr anchor="t">
            <a:normAutofit/>
          </a:bodyPr>
          <a:lstStyle/>
          <a:p>
            <a:r>
              <a:rPr lang="en-US" sz="1300">
                <a:solidFill>
                  <a:schemeClr val="tx2"/>
                </a:solidFill>
              </a:rPr>
              <a:t>Benefits of Data Lakes:</a:t>
            </a:r>
          </a:p>
          <a:p>
            <a:pPr lvl="1"/>
            <a:r>
              <a:rPr lang="en-US" sz="1300">
                <a:solidFill>
                  <a:schemeClr val="tx2"/>
                </a:solidFill>
              </a:rPr>
              <a:t>Data lakes offer several advantages, including the ability to derive value from unlimited types of data and the flexibility to query data without constraints.</a:t>
            </a:r>
          </a:p>
          <a:p>
            <a:pPr lvl="1"/>
            <a:r>
              <a:rPr lang="en-US" sz="1300">
                <a:solidFill>
                  <a:schemeClr val="tx2"/>
                </a:solidFill>
              </a:rPr>
              <a:t>By eliminating the need for upfront data modeling, data lakes streamline data ingestion and analysis processes, facilitating faster insights and decision-making.</a:t>
            </a:r>
          </a:p>
          <a:p>
            <a:r>
              <a:rPr lang="en-US" sz="1300">
                <a:solidFill>
                  <a:schemeClr val="tx2"/>
                </a:solidFill>
              </a:rPr>
              <a:t>Integration with Enterprise Data Warehouses:</a:t>
            </a:r>
          </a:p>
          <a:p>
            <a:pPr lvl="1"/>
            <a:r>
              <a:rPr lang="en-US" sz="1300">
                <a:solidFill>
                  <a:schemeClr val="tx2"/>
                </a:solidFill>
              </a:rPr>
              <a:t>Organizations often use both EDWs and data lakes, leveraging the strengths of each depending on the nature of the data and the complexity of the queries.</a:t>
            </a:r>
          </a:p>
          <a:p>
            <a:pPr lvl="1"/>
            <a:r>
              <a:rPr lang="en-US" sz="1300">
                <a:solidFill>
                  <a:schemeClr val="tx2"/>
                </a:solidFill>
              </a:rPr>
              <a:t>While EDWs excel at handling structured data and answering predefined queries, data lakes are better suited for analyzing unstructured and evolving data sources.</a:t>
            </a:r>
            <a:endParaRPr lang="pt-PT" sz="1300">
              <a:solidFill>
                <a:schemeClr val="tx2"/>
              </a:solidFill>
            </a:endParaRPr>
          </a:p>
        </p:txBody>
      </p:sp>
      <p:grpSp>
        <p:nvGrpSpPr>
          <p:cNvPr id="20498" name="Group 20490">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20492" name="Freeform: Shape 20491">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93" name="Freeform: Shape 20492">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94" name="Freeform: Shape 20493">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95" name="Freeform: Shape 20494">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482" name="Picture 2" descr="Data Lake icon PNG and SVG Vector Free ...">
            <a:extLst>
              <a:ext uri="{FF2B5EF4-FFF2-40B4-BE49-F238E27FC236}">
                <a16:creationId xmlns:a16="http://schemas.microsoft.com/office/drawing/2014/main" id="{BBA43369-9F68-2D0E-51FC-303C3394BF8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30584" y="1700784"/>
            <a:ext cx="3697848" cy="4379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54940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
            <a:extLst>
              <a:ext uri="{FF2B5EF4-FFF2-40B4-BE49-F238E27FC236}">
                <a16:creationId xmlns:a16="http://schemas.microsoft.com/office/drawing/2014/main" id="{8E661C51-CBB4-2957-6120-DC2335891050}"/>
              </a:ext>
            </a:extLst>
          </p:cNvPr>
          <p:cNvPicPr>
            <a:picLocks noChangeAspect="1"/>
          </p:cNvPicPr>
          <p:nvPr/>
        </p:nvPicPr>
        <p:blipFill rotWithShape="1">
          <a:blip r:embed="rId2"/>
          <a:srcRect t="3981" b="6019"/>
          <a:stretch/>
        </p:blipFill>
        <p:spPr>
          <a:xfrm>
            <a:off x="1" y="1"/>
            <a:ext cx="12192000" cy="6857999"/>
          </a:xfrm>
          <a:prstGeom prst="rect">
            <a:avLst/>
          </a:prstGeom>
        </p:spPr>
      </p:pic>
      <p:sp useBgFill="1">
        <p:nvSpPr>
          <p:cNvPr id="11" name="Freeform: Shape 10">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899" y="609600"/>
            <a:ext cx="5372101"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E2EE40FE-854D-BA84-6822-89002ECD5C10}"/>
              </a:ext>
            </a:extLst>
          </p:cNvPr>
          <p:cNvSpPr>
            <a:spLocks noGrp="1"/>
          </p:cNvSpPr>
          <p:nvPr>
            <p:ph type="title"/>
          </p:nvPr>
        </p:nvSpPr>
        <p:spPr>
          <a:xfrm>
            <a:off x="1037809" y="1071350"/>
            <a:ext cx="4775162" cy="1339382"/>
          </a:xfrm>
        </p:spPr>
        <p:txBody>
          <a:bodyPr>
            <a:normAutofit/>
          </a:bodyPr>
          <a:lstStyle/>
          <a:p>
            <a:pPr algn="ctr"/>
            <a:r>
              <a:rPr lang="pt-PT" sz="3600"/>
              <a:t>Index</a:t>
            </a:r>
          </a:p>
        </p:txBody>
      </p:sp>
      <p:sp>
        <p:nvSpPr>
          <p:cNvPr id="13"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64666" y="399531"/>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osição de Conteúdo 2">
            <a:extLst>
              <a:ext uri="{FF2B5EF4-FFF2-40B4-BE49-F238E27FC236}">
                <a16:creationId xmlns:a16="http://schemas.microsoft.com/office/drawing/2014/main" id="{AA332263-97F4-B899-848C-4B68ED915B09}"/>
              </a:ext>
            </a:extLst>
          </p:cNvPr>
          <p:cNvSpPr>
            <a:spLocks noGrp="1"/>
          </p:cNvSpPr>
          <p:nvPr>
            <p:ph idx="1"/>
          </p:nvPr>
        </p:nvSpPr>
        <p:spPr>
          <a:xfrm>
            <a:off x="1189319" y="2547257"/>
            <a:ext cx="4458446" cy="3109740"/>
          </a:xfrm>
        </p:spPr>
        <p:txBody>
          <a:bodyPr anchor="ctr">
            <a:normAutofit/>
          </a:bodyPr>
          <a:lstStyle/>
          <a:p>
            <a:r>
              <a:rPr lang="pt-PT" sz="1700"/>
              <a:t>Opening Case</a:t>
            </a:r>
          </a:p>
          <a:p>
            <a:r>
              <a:rPr lang="pt-PT" sz="1700"/>
              <a:t>Introduction</a:t>
            </a:r>
          </a:p>
          <a:p>
            <a:r>
              <a:rPr lang="pt-PT" sz="1700"/>
              <a:t>Managing Data</a:t>
            </a:r>
          </a:p>
          <a:p>
            <a:r>
              <a:rPr lang="pt-PT" sz="1700"/>
              <a:t>The Database Approach</a:t>
            </a:r>
          </a:p>
          <a:p>
            <a:r>
              <a:rPr lang="pt-PT" sz="1700"/>
              <a:t>Big Data</a:t>
            </a:r>
          </a:p>
          <a:p>
            <a:r>
              <a:rPr lang="pt-PT" sz="1700"/>
              <a:t>Data warehouses and data marts</a:t>
            </a:r>
          </a:p>
          <a:p>
            <a:r>
              <a:rPr lang="pt-PT" sz="1700" b="1"/>
              <a:t>Knowledge management</a:t>
            </a:r>
          </a:p>
          <a:p>
            <a:r>
              <a:rPr lang="pt-PT" sz="1700"/>
              <a:t>Fundamentals of relational Database operations</a:t>
            </a:r>
          </a:p>
        </p:txBody>
      </p:sp>
    </p:spTree>
    <p:extLst>
      <p:ext uri="{BB962C8B-B14F-4D97-AF65-F5344CB8AC3E}">
        <p14:creationId xmlns:p14="http://schemas.microsoft.com/office/powerpoint/2010/main" val="20087518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528" name="Rectangle 21527">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30" name="Rectangle 21529">
            <a:extLst>
              <a:ext uri="{FF2B5EF4-FFF2-40B4-BE49-F238E27FC236}">
                <a16:creationId xmlns:a16="http://schemas.microsoft.com/office/drawing/2014/main" id="{BE149CDF-5DAC-4860-A285-9492CF209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532" name="Picture 21531">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21534" name="Rectangle 21533">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36" name="Rectangle 21535">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Título 1">
            <a:extLst>
              <a:ext uri="{FF2B5EF4-FFF2-40B4-BE49-F238E27FC236}">
                <a16:creationId xmlns:a16="http://schemas.microsoft.com/office/drawing/2014/main" id="{D4613DC9-4455-85F4-E865-9436B21276D6}"/>
              </a:ext>
            </a:extLst>
          </p:cNvPr>
          <p:cNvSpPr>
            <a:spLocks noGrp="1"/>
          </p:cNvSpPr>
          <p:nvPr>
            <p:ph type="title"/>
          </p:nvPr>
        </p:nvSpPr>
        <p:spPr>
          <a:xfrm>
            <a:off x="1191966" y="905011"/>
            <a:ext cx="3629555" cy="1889135"/>
          </a:xfrm>
        </p:spPr>
        <p:txBody>
          <a:bodyPr anchor="b">
            <a:normAutofit/>
          </a:bodyPr>
          <a:lstStyle/>
          <a:p>
            <a:r>
              <a:rPr lang="pt-PT" sz="4800"/>
              <a:t>Knowledge Management</a:t>
            </a:r>
          </a:p>
        </p:txBody>
      </p:sp>
      <p:sp>
        <p:nvSpPr>
          <p:cNvPr id="3" name="Marcador de Posição de Conteúdo 2">
            <a:extLst>
              <a:ext uri="{FF2B5EF4-FFF2-40B4-BE49-F238E27FC236}">
                <a16:creationId xmlns:a16="http://schemas.microsoft.com/office/drawing/2014/main" id="{14F5E4AA-069F-2A4A-6324-1E5C6DB8754E}"/>
              </a:ext>
            </a:extLst>
          </p:cNvPr>
          <p:cNvSpPr>
            <a:spLocks noGrp="1"/>
          </p:cNvSpPr>
          <p:nvPr>
            <p:ph idx="1"/>
          </p:nvPr>
        </p:nvSpPr>
        <p:spPr>
          <a:xfrm>
            <a:off x="1191965" y="2829890"/>
            <a:ext cx="3629555" cy="2987397"/>
          </a:xfrm>
        </p:spPr>
        <p:txBody>
          <a:bodyPr>
            <a:noAutofit/>
          </a:bodyPr>
          <a:lstStyle/>
          <a:p>
            <a:r>
              <a:rPr lang="pt-PT" sz="2000" dirty="0"/>
              <a:t>As </a:t>
            </a:r>
            <a:r>
              <a:rPr lang="pt-PT" sz="2000" dirty="0" err="1"/>
              <a:t>it</a:t>
            </a:r>
            <a:r>
              <a:rPr lang="pt-PT" sz="2000" dirty="0"/>
              <a:t> </a:t>
            </a:r>
            <a:r>
              <a:rPr lang="pt-PT" sz="2000" dirty="0" err="1"/>
              <a:t>was</a:t>
            </a:r>
            <a:r>
              <a:rPr lang="pt-PT" sz="2000" dirty="0"/>
              <a:t> </a:t>
            </a:r>
            <a:r>
              <a:rPr lang="pt-PT" sz="2000" dirty="0" err="1"/>
              <a:t>stated</a:t>
            </a:r>
            <a:r>
              <a:rPr lang="pt-PT" sz="2000" dirty="0"/>
              <a:t> </a:t>
            </a:r>
            <a:r>
              <a:rPr lang="pt-PT" sz="2000" dirty="0" err="1"/>
              <a:t>before</a:t>
            </a:r>
            <a:r>
              <a:rPr lang="pt-PT" sz="2000" dirty="0"/>
              <a:t>, </a:t>
            </a:r>
            <a:r>
              <a:rPr lang="pt-PT" sz="2000" dirty="0" err="1"/>
              <a:t>these</a:t>
            </a:r>
            <a:r>
              <a:rPr lang="pt-PT" sz="2000" dirty="0"/>
              <a:t> </a:t>
            </a:r>
            <a:r>
              <a:rPr lang="pt-PT" sz="2000" dirty="0" err="1"/>
              <a:t>systems</a:t>
            </a:r>
            <a:r>
              <a:rPr lang="pt-PT" sz="2000" dirty="0"/>
              <a:t> </a:t>
            </a:r>
            <a:r>
              <a:rPr lang="pt-PT" sz="2000" dirty="0" err="1"/>
              <a:t>that</a:t>
            </a:r>
            <a:r>
              <a:rPr lang="pt-PT" sz="2000" dirty="0"/>
              <a:t> </a:t>
            </a:r>
            <a:r>
              <a:rPr lang="pt-PT" sz="2000" dirty="0" err="1"/>
              <a:t>have</a:t>
            </a:r>
            <a:r>
              <a:rPr lang="pt-PT" sz="2000" dirty="0"/>
              <a:t> </a:t>
            </a:r>
            <a:r>
              <a:rPr lang="pt-PT" sz="2000" dirty="0" err="1"/>
              <a:t>been</a:t>
            </a:r>
            <a:r>
              <a:rPr lang="pt-PT" sz="2000" dirty="0"/>
              <a:t> </a:t>
            </a:r>
            <a:r>
              <a:rPr lang="pt-PT" sz="2000" dirty="0" err="1"/>
              <a:t>developed</a:t>
            </a:r>
            <a:r>
              <a:rPr lang="pt-PT" sz="2000" dirty="0"/>
              <a:t> </a:t>
            </a:r>
            <a:r>
              <a:rPr lang="pt-PT" sz="2000" dirty="0" err="1"/>
              <a:t>alow</a:t>
            </a:r>
            <a:r>
              <a:rPr lang="pt-PT" sz="2000" dirty="0"/>
              <a:t> </a:t>
            </a:r>
            <a:r>
              <a:rPr lang="pt-PT" sz="2000" dirty="0" err="1"/>
              <a:t>someone</a:t>
            </a:r>
            <a:r>
              <a:rPr lang="pt-PT" sz="2000" dirty="0"/>
              <a:t> </a:t>
            </a:r>
            <a:r>
              <a:rPr lang="pt-PT" sz="2000" dirty="0" err="1"/>
              <a:t>or</a:t>
            </a:r>
            <a:r>
              <a:rPr lang="pt-PT" sz="2000" dirty="0"/>
              <a:t> a </a:t>
            </a:r>
            <a:r>
              <a:rPr lang="pt-PT" sz="2000" dirty="0" err="1"/>
              <a:t>group</a:t>
            </a:r>
            <a:r>
              <a:rPr lang="pt-PT" sz="2000" dirty="0"/>
              <a:t> </a:t>
            </a:r>
            <a:r>
              <a:rPr lang="pt-PT" sz="2000" dirty="0" err="1"/>
              <a:t>of</a:t>
            </a:r>
            <a:r>
              <a:rPr lang="pt-PT" sz="2000" dirty="0"/>
              <a:t> </a:t>
            </a:r>
            <a:r>
              <a:rPr lang="pt-PT" sz="2000" dirty="0" err="1"/>
              <a:t>people</a:t>
            </a:r>
            <a:r>
              <a:rPr lang="pt-PT" sz="2000" dirty="0"/>
              <a:t> to </a:t>
            </a:r>
            <a:r>
              <a:rPr lang="pt-PT" sz="2000" dirty="0" err="1"/>
              <a:t>gather</a:t>
            </a:r>
            <a:r>
              <a:rPr lang="pt-PT" sz="2000" dirty="0"/>
              <a:t> data, </a:t>
            </a:r>
            <a:r>
              <a:rPr lang="pt-PT" sz="2000" dirty="0" err="1"/>
              <a:t>transform</a:t>
            </a:r>
            <a:r>
              <a:rPr lang="pt-PT" sz="2000" dirty="0"/>
              <a:t> </a:t>
            </a:r>
            <a:r>
              <a:rPr lang="pt-PT" sz="2000" dirty="0" err="1"/>
              <a:t>it</a:t>
            </a:r>
            <a:r>
              <a:rPr lang="pt-PT" sz="2000" dirty="0"/>
              <a:t> </a:t>
            </a:r>
            <a:r>
              <a:rPr lang="pt-PT" sz="2000" dirty="0" err="1"/>
              <a:t>and</a:t>
            </a:r>
            <a:r>
              <a:rPr lang="pt-PT" sz="2000" dirty="0"/>
              <a:t> </a:t>
            </a:r>
            <a:r>
              <a:rPr lang="pt-PT" sz="2000" dirty="0" err="1"/>
              <a:t>gather</a:t>
            </a:r>
            <a:r>
              <a:rPr lang="pt-PT" sz="2000" dirty="0"/>
              <a:t> insights/</a:t>
            </a:r>
            <a:r>
              <a:rPr lang="pt-PT" sz="2000" dirty="0" err="1"/>
              <a:t>knowledge</a:t>
            </a:r>
            <a:r>
              <a:rPr lang="pt-PT" sz="2000" dirty="0"/>
              <a:t>. </a:t>
            </a:r>
          </a:p>
          <a:p>
            <a:r>
              <a:rPr lang="pt-PT" sz="2000" dirty="0" err="1"/>
              <a:t>But</a:t>
            </a:r>
            <a:r>
              <a:rPr lang="pt-PT" sz="2000" dirty="0"/>
              <a:t> </a:t>
            </a:r>
            <a:r>
              <a:rPr lang="pt-PT" sz="2000" dirty="0" err="1"/>
              <a:t>what</a:t>
            </a:r>
            <a:r>
              <a:rPr lang="pt-PT" sz="2000" dirty="0"/>
              <a:t> </a:t>
            </a:r>
            <a:r>
              <a:rPr lang="pt-PT" sz="2000" dirty="0" err="1"/>
              <a:t>exactly</a:t>
            </a:r>
            <a:r>
              <a:rPr lang="pt-PT" sz="2000" dirty="0"/>
              <a:t> </a:t>
            </a:r>
            <a:r>
              <a:rPr lang="pt-PT" sz="2000" dirty="0" err="1"/>
              <a:t>is</a:t>
            </a:r>
            <a:r>
              <a:rPr lang="pt-PT" sz="2000" dirty="0"/>
              <a:t> </a:t>
            </a:r>
            <a:r>
              <a:rPr lang="pt-PT" sz="2000" dirty="0" err="1"/>
              <a:t>knowledge</a:t>
            </a:r>
            <a:r>
              <a:rPr lang="pt-PT" sz="2000" dirty="0"/>
              <a:t>? </a:t>
            </a:r>
          </a:p>
          <a:p>
            <a:r>
              <a:rPr lang="pt-PT" sz="2000" dirty="0" err="1"/>
              <a:t>Why</a:t>
            </a:r>
            <a:r>
              <a:rPr lang="pt-PT" sz="2000" dirty="0"/>
              <a:t> </a:t>
            </a:r>
            <a:r>
              <a:rPr lang="pt-PT" sz="2000" dirty="0" err="1"/>
              <a:t>is</a:t>
            </a:r>
            <a:r>
              <a:rPr lang="pt-PT" sz="2000" dirty="0"/>
              <a:t> </a:t>
            </a:r>
            <a:r>
              <a:rPr lang="pt-PT" sz="2000" dirty="0" err="1"/>
              <a:t>it</a:t>
            </a:r>
            <a:r>
              <a:rPr lang="pt-PT" sz="2000" dirty="0"/>
              <a:t> </a:t>
            </a:r>
            <a:r>
              <a:rPr lang="pt-PT" sz="2000" dirty="0" err="1"/>
              <a:t>usefull</a:t>
            </a:r>
            <a:r>
              <a:rPr lang="pt-PT" sz="2000" dirty="0"/>
              <a:t> in </a:t>
            </a:r>
            <a:r>
              <a:rPr lang="pt-PT" sz="2000" dirty="0" err="1"/>
              <a:t>decision</a:t>
            </a:r>
            <a:r>
              <a:rPr lang="pt-PT" sz="2000" dirty="0"/>
              <a:t> </a:t>
            </a:r>
            <a:r>
              <a:rPr lang="pt-PT" sz="2000" dirty="0" err="1"/>
              <a:t>making</a:t>
            </a:r>
            <a:r>
              <a:rPr lang="pt-PT" sz="2000" dirty="0"/>
              <a:t> </a:t>
            </a:r>
            <a:r>
              <a:rPr lang="pt-PT" sz="2000" dirty="0" err="1"/>
              <a:t>scenarios</a:t>
            </a:r>
            <a:r>
              <a:rPr lang="pt-PT" sz="2000" dirty="0"/>
              <a:t>?</a:t>
            </a:r>
          </a:p>
        </p:txBody>
      </p:sp>
      <p:pic>
        <p:nvPicPr>
          <p:cNvPr id="21506" name="Picture 2" descr="Thinking Emoji Meme | The Table Wiki ...">
            <a:extLst>
              <a:ext uri="{FF2B5EF4-FFF2-40B4-BE49-F238E27FC236}">
                <a16:creationId xmlns:a16="http://schemas.microsoft.com/office/drawing/2014/main" id="{AC5A4D3A-90A3-D785-5E73-B60594F2608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89034" y="1407006"/>
            <a:ext cx="4043987" cy="4043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7076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Rectangle 5128">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1" name="Rectangle 5130">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3" name="Rectangle 5132">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Knowledge Management</a:t>
            </a:r>
            <a:br>
              <a:rPr lang="en-US" sz="3700" kern="1200">
                <a:solidFill>
                  <a:srgbClr val="FFFFFF"/>
                </a:solidFill>
                <a:latin typeface="+mj-lt"/>
                <a:ea typeface="+mj-ea"/>
                <a:cs typeface="+mj-cs"/>
              </a:rPr>
            </a:br>
            <a:r>
              <a:rPr lang="en-US" sz="3700" kern="1200">
                <a:solidFill>
                  <a:srgbClr val="FFFFFF"/>
                </a:solidFill>
                <a:latin typeface="+mj-lt"/>
                <a:ea typeface="+mj-ea"/>
                <a:cs typeface="+mj-cs"/>
              </a:rPr>
              <a:t>What is knowledge?</a:t>
            </a:r>
          </a:p>
        </p:txBody>
      </p:sp>
      <p:pic>
        <p:nvPicPr>
          <p:cNvPr id="5122" name="Picture 2" descr="What are data, information, and knowledge?">
            <a:extLst>
              <a:ext uri="{FF2B5EF4-FFF2-40B4-BE49-F238E27FC236}">
                <a16:creationId xmlns:a16="http://schemas.microsoft.com/office/drawing/2014/main" id="{3E00FA47-0BB8-CC60-4892-8925407EDB9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120856" y="1966293"/>
            <a:ext cx="7950286" cy="4452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63491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CCA862D-EF49-20F6-B55E-43E38EE3B08A}"/>
              </a:ext>
            </a:extLst>
          </p:cNvPr>
          <p:cNvSpPr>
            <a:spLocks noGrp="1"/>
          </p:cNvSpPr>
          <p:nvPr>
            <p:ph type="title"/>
          </p:nvPr>
        </p:nvSpPr>
        <p:spPr>
          <a:xfrm>
            <a:off x="1136397" y="502020"/>
            <a:ext cx="5323715" cy="1642970"/>
          </a:xfrm>
        </p:spPr>
        <p:txBody>
          <a:bodyPr anchor="b">
            <a:normAutofit/>
          </a:bodyPr>
          <a:lstStyle/>
          <a:p>
            <a:r>
              <a:rPr lang="pt-PT" sz="3700"/>
              <a:t>Knowledge Management</a:t>
            </a:r>
            <a:br>
              <a:rPr lang="pt-PT" sz="3700"/>
            </a:br>
            <a:r>
              <a:rPr lang="pt-PT" sz="3700"/>
              <a:t>Explicit vs Tacit knowledge</a:t>
            </a:r>
          </a:p>
        </p:txBody>
      </p:sp>
      <p:sp>
        <p:nvSpPr>
          <p:cNvPr id="3" name="Marcador de Posição de Conteúdo 2">
            <a:extLst>
              <a:ext uri="{FF2B5EF4-FFF2-40B4-BE49-F238E27FC236}">
                <a16:creationId xmlns:a16="http://schemas.microsoft.com/office/drawing/2014/main" id="{612A6247-888B-287C-0CD3-5A96B92EA672}"/>
              </a:ext>
            </a:extLst>
          </p:cNvPr>
          <p:cNvSpPr>
            <a:spLocks noGrp="1"/>
          </p:cNvSpPr>
          <p:nvPr>
            <p:ph idx="1"/>
          </p:nvPr>
        </p:nvSpPr>
        <p:spPr>
          <a:xfrm>
            <a:off x="1144923" y="2405894"/>
            <a:ext cx="5315189" cy="3535083"/>
          </a:xfrm>
        </p:spPr>
        <p:txBody>
          <a:bodyPr anchor="t">
            <a:normAutofit/>
          </a:bodyPr>
          <a:lstStyle/>
          <a:p>
            <a:r>
              <a:rPr lang="en-US" sz="2000" b="0" i="0">
                <a:effectLst/>
                <a:highlight>
                  <a:srgbClr val="FFFFFF"/>
                </a:highlight>
                <a:latin typeface="Google Sans"/>
              </a:rPr>
              <a:t>Explicit knowledge</a:t>
            </a:r>
          </a:p>
          <a:p>
            <a:pPr lvl="1"/>
            <a:r>
              <a:rPr lang="en-US" sz="2000" b="0" i="0">
                <a:effectLst/>
                <a:highlight>
                  <a:srgbClr val="FFFFFF"/>
                </a:highlight>
                <a:latin typeface="Google Sans"/>
              </a:rPr>
              <a:t> </a:t>
            </a:r>
            <a:r>
              <a:rPr lang="en-US" sz="2000">
                <a:highlight>
                  <a:srgbClr val="FFFFFF"/>
                </a:highlight>
                <a:latin typeface="Google Sans"/>
              </a:rPr>
              <a:t>F</a:t>
            </a:r>
            <a:r>
              <a:rPr lang="en-US" sz="2000" b="0" i="0">
                <a:effectLst/>
                <a:highlight>
                  <a:srgbClr val="FFFFFF"/>
                </a:highlight>
                <a:latin typeface="Google Sans"/>
              </a:rPr>
              <a:t>ormal, objective, and can be written down easily. It's the type of information you typically find in books or documents. </a:t>
            </a:r>
          </a:p>
          <a:p>
            <a:r>
              <a:rPr lang="en-US" sz="2000" b="0" i="0">
                <a:effectLst/>
                <a:highlight>
                  <a:srgbClr val="FFFFFF"/>
                </a:highlight>
                <a:latin typeface="Google Sans"/>
              </a:rPr>
              <a:t>Tacit knowledge</a:t>
            </a:r>
          </a:p>
          <a:p>
            <a:pPr lvl="1"/>
            <a:r>
              <a:rPr lang="en-US" sz="2000">
                <a:highlight>
                  <a:srgbClr val="FFFFFF"/>
                </a:highlight>
                <a:latin typeface="Google Sans"/>
              </a:rPr>
              <a:t>M</a:t>
            </a:r>
            <a:r>
              <a:rPr lang="en-US" sz="2000" b="0" i="0">
                <a:effectLst/>
                <a:highlight>
                  <a:srgbClr val="FFFFFF"/>
                </a:highlight>
                <a:latin typeface="Google Sans"/>
              </a:rPr>
              <a:t>ore personal and subjective. It's based on individual experiences, intuition, and insights that are hard to put into words.</a:t>
            </a:r>
            <a:endParaRPr lang="pt-PT" sz="2000"/>
          </a:p>
        </p:txBody>
      </p:sp>
      <p:sp>
        <p:nvSpPr>
          <p:cNvPr id="6153" name="Rectangle 6152">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5" name="Rectangle 6154">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57" name="Rectangle 6156">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59" name="Rectangle 6158">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46" name="Picture 2" descr="Implicit/Tacit vs Explicit Knowledge - DragonFire Inc.">
            <a:extLst>
              <a:ext uri="{FF2B5EF4-FFF2-40B4-BE49-F238E27FC236}">
                <a16:creationId xmlns:a16="http://schemas.microsoft.com/office/drawing/2014/main" id="{A61FDCB3-756D-B9A4-29A9-8111F9422F2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75967" y="1948462"/>
            <a:ext cx="4170530" cy="2992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1841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550" name="Rectangle 22534">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CCA862D-EF49-20F6-B55E-43E38EE3B08A}"/>
              </a:ext>
            </a:extLst>
          </p:cNvPr>
          <p:cNvSpPr>
            <a:spLocks noGrp="1"/>
          </p:cNvSpPr>
          <p:nvPr>
            <p:ph type="title"/>
          </p:nvPr>
        </p:nvSpPr>
        <p:spPr>
          <a:xfrm>
            <a:off x="793662" y="386930"/>
            <a:ext cx="10066122" cy="1298448"/>
          </a:xfrm>
        </p:spPr>
        <p:txBody>
          <a:bodyPr anchor="b">
            <a:normAutofit/>
          </a:bodyPr>
          <a:lstStyle/>
          <a:p>
            <a:r>
              <a:rPr lang="pt-PT" sz="4100"/>
              <a:t>Knowledge Management</a:t>
            </a:r>
            <a:br>
              <a:rPr lang="pt-PT" sz="4100"/>
            </a:br>
            <a:r>
              <a:rPr lang="pt-PT" sz="4100"/>
              <a:t>Knowledge Management Systems</a:t>
            </a:r>
          </a:p>
        </p:txBody>
      </p:sp>
      <p:sp>
        <p:nvSpPr>
          <p:cNvPr id="22551" name="Rectangle 22536">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52" name="Rectangle 22538">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osição de Conteúdo 2">
            <a:extLst>
              <a:ext uri="{FF2B5EF4-FFF2-40B4-BE49-F238E27FC236}">
                <a16:creationId xmlns:a16="http://schemas.microsoft.com/office/drawing/2014/main" id="{612A6247-888B-287C-0CD3-5A96B92EA672}"/>
              </a:ext>
            </a:extLst>
          </p:cNvPr>
          <p:cNvSpPr>
            <a:spLocks noGrp="1"/>
          </p:cNvSpPr>
          <p:nvPr>
            <p:ph idx="1"/>
          </p:nvPr>
        </p:nvSpPr>
        <p:spPr>
          <a:xfrm>
            <a:off x="793661" y="2599509"/>
            <a:ext cx="4530898" cy="3639450"/>
          </a:xfrm>
        </p:spPr>
        <p:txBody>
          <a:bodyPr anchor="ctr">
            <a:normAutofit/>
          </a:bodyPr>
          <a:lstStyle/>
          <a:p>
            <a:r>
              <a:rPr lang="en-US" sz="1900" dirty="0"/>
              <a:t>Evolution of Knowledge Management:</a:t>
            </a:r>
          </a:p>
          <a:p>
            <a:pPr lvl="1"/>
            <a:r>
              <a:rPr lang="en-US" sz="1900" dirty="0"/>
              <a:t>Historically, management information systems focused on explicit knowledge, but organizations now recognize the importance of integrating tacit knowledge into formal systems.</a:t>
            </a:r>
          </a:p>
          <a:p>
            <a:pPr lvl="1"/>
            <a:r>
              <a:rPr lang="en-US" sz="1900" dirty="0"/>
              <a:t>Knowledge management systems (KMSs) leverage modern information technologies to systematize, enhance, and expedite knowledge management within and across organizations.</a:t>
            </a:r>
          </a:p>
        </p:txBody>
      </p:sp>
      <p:pic>
        <p:nvPicPr>
          <p:cNvPr id="22530" name="Picture 2" descr="How to Build a Knowledge Management System (KMS): The Basics | Process  Street | Checklist, Workflow and SOP Software">
            <a:extLst>
              <a:ext uri="{FF2B5EF4-FFF2-40B4-BE49-F238E27FC236}">
                <a16:creationId xmlns:a16="http://schemas.microsoft.com/office/drawing/2014/main" id="{4DF937BF-9DAA-D6B6-2CED-CC97826047C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1532" y="3053808"/>
            <a:ext cx="5150277" cy="2575138"/>
          </a:xfrm>
          <a:prstGeom prst="rect">
            <a:avLst/>
          </a:prstGeom>
          <a:noFill/>
          <a:extLst>
            <a:ext uri="{909E8E84-426E-40DD-AFC4-6F175D3DCCD1}">
              <a14:hiddenFill xmlns:a14="http://schemas.microsoft.com/office/drawing/2010/main">
                <a:solidFill>
                  <a:srgbClr val="FFFFFF"/>
                </a:solidFill>
              </a14:hiddenFill>
            </a:ext>
          </a:extLst>
        </p:spPr>
      </p:pic>
      <p:sp>
        <p:nvSpPr>
          <p:cNvPr id="22553" name="Rectangle 22540">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2599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FB81C19-05A5-60BC-14A1-25CD4B63D270}"/>
              </a:ext>
            </a:extLst>
          </p:cNvPr>
          <p:cNvSpPr>
            <a:spLocks noGrp="1"/>
          </p:cNvSpPr>
          <p:nvPr>
            <p:ph type="title"/>
          </p:nvPr>
        </p:nvSpPr>
        <p:spPr>
          <a:xfrm>
            <a:off x="761803" y="350196"/>
            <a:ext cx="4646904" cy="1624520"/>
          </a:xfrm>
        </p:spPr>
        <p:txBody>
          <a:bodyPr anchor="ctr">
            <a:normAutofit/>
          </a:bodyPr>
          <a:lstStyle/>
          <a:p>
            <a:r>
              <a:rPr lang="pt-PT" sz="3700"/>
              <a:t>Introduction</a:t>
            </a:r>
            <a:br>
              <a:rPr lang="pt-PT" sz="3700"/>
            </a:br>
            <a:r>
              <a:rPr lang="pt-PT" sz="3700"/>
              <a:t>Information technology</a:t>
            </a:r>
          </a:p>
        </p:txBody>
      </p:sp>
      <p:sp>
        <p:nvSpPr>
          <p:cNvPr id="3" name="Marcador de Posição de Conteúdo 2">
            <a:extLst>
              <a:ext uri="{FF2B5EF4-FFF2-40B4-BE49-F238E27FC236}">
                <a16:creationId xmlns:a16="http://schemas.microsoft.com/office/drawing/2014/main" id="{5FD2DA43-E7A5-2162-D9E7-CCA9A03563AF}"/>
              </a:ext>
            </a:extLst>
          </p:cNvPr>
          <p:cNvSpPr>
            <a:spLocks noGrp="1"/>
          </p:cNvSpPr>
          <p:nvPr>
            <p:ph idx="1"/>
          </p:nvPr>
        </p:nvSpPr>
        <p:spPr>
          <a:xfrm>
            <a:off x="761802" y="2743200"/>
            <a:ext cx="4646905" cy="3613149"/>
          </a:xfrm>
        </p:spPr>
        <p:txBody>
          <a:bodyPr anchor="ctr">
            <a:normAutofit/>
          </a:bodyPr>
          <a:lstStyle/>
          <a:p>
            <a:r>
              <a:rPr lang="pt-PT" sz="2000" dirty="0" err="1"/>
              <a:t>Information</a:t>
            </a:r>
            <a:r>
              <a:rPr lang="pt-PT" sz="2000" dirty="0"/>
              <a:t> </a:t>
            </a:r>
            <a:r>
              <a:rPr lang="pt-PT" sz="2000" dirty="0" err="1"/>
              <a:t>technologies</a:t>
            </a:r>
            <a:r>
              <a:rPr lang="pt-PT" sz="2000" dirty="0"/>
              <a:t> </a:t>
            </a:r>
            <a:r>
              <a:rPr lang="pt-PT" sz="2000" dirty="0" err="1"/>
              <a:t>and</a:t>
            </a:r>
            <a:r>
              <a:rPr lang="pt-PT" sz="2000" dirty="0"/>
              <a:t> </a:t>
            </a:r>
            <a:r>
              <a:rPr lang="pt-PT" sz="2000" dirty="0" err="1"/>
              <a:t>systems</a:t>
            </a:r>
            <a:r>
              <a:rPr lang="pt-PT" sz="2000" dirty="0"/>
              <a:t> are </a:t>
            </a:r>
            <a:r>
              <a:rPr lang="pt-PT" sz="2000" dirty="0" err="1"/>
              <a:t>important</a:t>
            </a:r>
            <a:r>
              <a:rPr lang="pt-PT" sz="2000" dirty="0"/>
              <a:t> as </a:t>
            </a:r>
            <a:r>
              <a:rPr lang="pt-PT" sz="2000" dirty="0" err="1"/>
              <a:t>they</a:t>
            </a:r>
            <a:r>
              <a:rPr lang="pt-PT" sz="2000" dirty="0"/>
              <a:t> </a:t>
            </a:r>
            <a:r>
              <a:rPr lang="pt-PT" sz="2000" dirty="0" err="1"/>
              <a:t>support</a:t>
            </a:r>
            <a:r>
              <a:rPr lang="pt-PT" sz="2000" dirty="0"/>
              <a:t> </a:t>
            </a:r>
            <a:r>
              <a:rPr lang="pt-PT" sz="2000" dirty="0" err="1"/>
              <a:t>organizations</a:t>
            </a:r>
            <a:r>
              <a:rPr lang="pt-PT" sz="2000" dirty="0"/>
              <a:t> in </a:t>
            </a:r>
            <a:r>
              <a:rPr lang="pt-PT" sz="2000" dirty="0" err="1"/>
              <a:t>managing</a:t>
            </a:r>
            <a:r>
              <a:rPr lang="pt-PT" sz="2000" dirty="0"/>
              <a:t> Data</a:t>
            </a:r>
          </a:p>
          <a:p>
            <a:pPr lvl="1"/>
            <a:r>
              <a:rPr lang="pt-PT" sz="2000" b="1" dirty="0" err="1"/>
              <a:t>Acquiring</a:t>
            </a:r>
            <a:endParaRPr lang="pt-PT" sz="2000" b="1" dirty="0"/>
          </a:p>
          <a:p>
            <a:pPr lvl="1"/>
            <a:r>
              <a:rPr lang="pt-PT" sz="2000" b="1" dirty="0" err="1"/>
              <a:t>Storing</a:t>
            </a:r>
            <a:endParaRPr lang="pt-PT" sz="2000" b="1" dirty="0"/>
          </a:p>
          <a:p>
            <a:pPr lvl="1"/>
            <a:r>
              <a:rPr lang="pt-PT" sz="2000" b="1" dirty="0" err="1"/>
              <a:t>Accessing</a:t>
            </a:r>
            <a:endParaRPr lang="pt-PT" sz="2000" b="1" dirty="0"/>
          </a:p>
          <a:p>
            <a:pPr lvl="1"/>
            <a:r>
              <a:rPr lang="pt-PT" sz="2000" b="1" dirty="0" err="1"/>
              <a:t>Analyzing</a:t>
            </a:r>
            <a:endParaRPr lang="pt-PT" sz="2000" b="1" dirty="0"/>
          </a:p>
          <a:p>
            <a:pPr lvl="1"/>
            <a:r>
              <a:rPr lang="pt-PT" sz="2000" b="1" dirty="0" err="1"/>
              <a:t>Interpreting</a:t>
            </a:r>
            <a:endParaRPr lang="pt-PT" sz="2000" b="1" dirty="0"/>
          </a:p>
          <a:p>
            <a:pPr lvl="1"/>
            <a:endParaRPr lang="pt-PT" sz="2000" dirty="0"/>
          </a:p>
          <a:p>
            <a:pPr lvl="1"/>
            <a:endParaRPr lang="pt-PT" sz="2000" dirty="0"/>
          </a:p>
        </p:txBody>
      </p:sp>
      <p:pic>
        <p:nvPicPr>
          <p:cNvPr id="5" name="Picture 4" descr="3D box skeletons">
            <a:extLst>
              <a:ext uri="{FF2B5EF4-FFF2-40B4-BE49-F238E27FC236}">
                <a16:creationId xmlns:a16="http://schemas.microsoft.com/office/drawing/2014/main" id="{6B445316-4CBA-0533-4079-A44433248E3F}"/>
              </a:ext>
            </a:extLst>
          </p:cNvPr>
          <p:cNvPicPr>
            <a:picLocks noChangeAspect="1"/>
          </p:cNvPicPr>
          <p:nvPr/>
        </p:nvPicPr>
        <p:blipFill rotWithShape="1">
          <a:blip r:embed="rId2"/>
          <a:srcRect l="22016" r="18583" b="-2"/>
          <a:stretch/>
        </p:blipFill>
        <p:spPr>
          <a:xfrm>
            <a:off x="6096000" y="1"/>
            <a:ext cx="6102825" cy="6858000"/>
          </a:xfrm>
          <a:prstGeom prst="rect">
            <a:avLst/>
          </a:prstGeom>
        </p:spPr>
      </p:pic>
    </p:spTree>
    <p:extLst>
      <p:ext uri="{BB962C8B-B14F-4D97-AF65-F5344CB8AC3E}">
        <p14:creationId xmlns:p14="http://schemas.microsoft.com/office/powerpoint/2010/main" val="41287088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CCA862D-EF49-20F6-B55E-43E38EE3B08A}"/>
              </a:ext>
            </a:extLst>
          </p:cNvPr>
          <p:cNvSpPr>
            <a:spLocks noGrp="1"/>
          </p:cNvSpPr>
          <p:nvPr>
            <p:ph type="title"/>
          </p:nvPr>
        </p:nvSpPr>
        <p:spPr>
          <a:xfrm>
            <a:off x="838200" y="365125"/>
            <a:ext cx="10515600" cy="1325563"/>
          </a:xfrm>
        </p:spPr>
        <p:txBody>
          <a:bodyPr>
            <a:normAutofit/>
          </a:bodyPr>
          <a:lstStyle/>
          <a:p>
            <a:r>
              <a:rPr lang="pt-PT" sz="4200"/>
              <a:t>Knowledge Management</a:t>
            </a:r>
            <a:br>
              <a:rPr lang="pt-PT" sz="4200"/>
            </a:br>
            <a:r>
              <a:rPr lang="pt-PT" sz="4200"/>
              <a:t>Knowledge Management Systems</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Marcador de Posição de Conteúdo 2">
            <a:extLst>
              <a:ext uri="{FF2B5EF4-FFF2-40B4-BE49-F238E27FC236}">
                <a16:creationId xmlns:a16="http://schemas.microsoft.com/office/drawing/2014/main" id="{06A84E6E-2CD4-4E48-8377-8510DDD7A295}"/>
              </a:ext>
            </a:extLst>
          </p:cNvPr>
          <p:cNvGraphicFramePr>
            <a:graphicFrameLocks noGrp="1"/>
          </p:cNvGraphicFramePr>
          <p:nvPr>
            <p:ph idx="1"/>
            <p:extLst>
              <p:ext uri="{D42A27DB-BD31-4B8C-83A1-F6EECF244321}">
                <p14:modId xmlns:p14="http://schemas.microsoft.com/office/powerpoint/2010/main" val="708352982"/>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45711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CCA862D-EF49-20F6-B55E-43E38EE3B08A}"/>
              </a:ext>
            </a:extLst>
          </p:cNvPr>
          <p:cNvSpPr>
            <a:spLocks noGrp="1"/>
          </p:cNvSpPr>
          <p:nvPr>
            <p:ph type="title"/>
          </p:nvPr>
        </p:nvSpPr>
        <p:spPr>
          <a:xfrm>
            <a:off x="793662" y="386930"/>
            <a:ext cx="10066122" cy="1298448"/>
          </a:xfrm>
        </p:spPr>
        <p:txBody>
          <a:bodyPr anchor="b">
            <a:normAutofit/>
          </a:bodyPr>
          <a:lstStyle/>
          <a:p>
            <a:r>
              <a:rPr lang="pt-PT" sz="4100"/>
              <a:t>Knowledge Management</a:t>
            </a:r>
            <a:br>
              <a:rPr lang="pt-PT" sz="4100"/>
            </a:br>
            <a:r>
              <a:rPr lang="pt-PT" sz="4100"/>
              <a:t>The KMS cycle</a:t>
            </a:r>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osição de Conteúdo 2">
            <a:extLst>
              <a:ext uri="{FF2B5EF4-FFF2-40B4-BE49-F238E27FC236}">
                <a16:creationId xmlns:a16="http://schemas.microsoft.com/office/drawing/2014/main" id="{612A6247-888B-287C-0CD3-5A96B92EA672}"/>
              </a:ext>
            </a:extLst>
          </p:cNvPr>
          <p:cNvSpPr>
            <a:spLocks noGrp="1"/>
          </p:cNvSpPr>
          <p:nvPr>
            <p:ph idx="1"/>
          </p:nvPr>
        </p:nvSpPr>
        <p:spPr>
          <a:xfrm>
            <a:off x="793661" y="2599509"/>
            <a:ext cx="4530898" cy="3639450"/>
          </a:xfrm>
        </p:spPr>
        <p:txBody>
          <a:bodyPr anchor="ctr">
            <a:normAutofit/>
          </a:bodyPr>
          <a:lstStyle/>
          <a:p>
            <a:r>
              <a:rPr lang="pt-PT" sz="2000" dirty="0"/>
              <a:t>The </a:t>
            </a:r>
            <a:r>
              <a:rPr lang="pt-PT" sz="2000" dirty="0" err="1"/>
              <a:t>cycle</a:t>
            </a:r>
            <a:r>
              <a:rPr lang="pt-PT" sz="2000" dirty="0"/>
              <a:t> </a:t>
            </a:r>
            <a:r>
              <a:rPr lang="pt-PT" sz="2000" dirty="0" err="1"/>
              <a:t>refers</a:t>
            </a:r>
            <a:r>
              <a:rPr lang="pt-PT" sz="2000" dirty="0"/>
              <a:t> to 6 steps:</a:t>
            </a:r>
          </a:p>
          <a:p>
            <a:pPr lvl="1"/>
            <a:r>
              <a:rPr lang="pt-PT" sz="2000" b="1" dirty="0" err="1"/>
              <a:t>Create</a:t>
            </a:r>
            <a:r>
              <a:rPr lang="pt-PT" sz="2000" dirty="0"/>
              <a:t> </a:t>
            </a:r>
            <a:r>
              <a:rPr lang="pt-PT" sz="2000" dirty="0" err="1"/>
              <a:t>knowledge</a:t>
            </a:r>
            <a:endParaRPr lang="pt-PT" sz="2000" dirty="0"/>
          </a:p>
          <a:p>
            <a:pPr lvl="1"/>
            <a:r>
              <a:rPr lang="pt-PT" sz="2000" b="1" dirty="0"/>
              <a:t>Capture</a:t>
            </a:r>
            <a:r>
              <a:rPr lang="pt-PT" sz="2000" dirty="0"/>
              <a:t> </a:t>
            </a:r>
            <a:r>
              <a:rPr lang="pt-PT" sz="2000" dirty="0" err="1"/>
              <a:t>Knowledge</a:t>
            </a:r>
            <a:endParaRPr lang="pt-PT" sz="2000" dirty="0"/>
          </a:p>
          <a:p>
            <a:pPr lvl="1"/>
            <a:r>
              <a:rPr lang="pt-PT" sz="2000" b="1" dirty="0"/>
              <a:t>Refine</a:t>
            </a:r>
            <a:r>
              <a:rPr lang="pt-PT" sz="2000" dirty="0"/>
              <a:t> </a:t>
            </a:r>
            <a:r>
              <a:rPr lang="pt-PT" sz="2000" dirty="0" err="1"/>
              <a:t>Knowledge</a:t>
            </a:r>
            <a:endParaRPr lang="pt-PT" sz="2000" dirty="0"/>
          </a:p>
          <a:p>
            <a:pPr lvl="1"/>
            <a:r>
              <a:rPr lang="pt-PT" sz="2000" b="1" dirty="0" err="1"/>
              <a:t>Store</a:t>
            </a:r>
            <a:r>
              <a:rPr lang="pt-PT" sz="2000" dirty="0"/>
              <a:t> </a:t>
            </a:r>
            <a:r>
              <a:rPr lang="pt-PT" sz="2000" dirty="0" err="1"/>
              <a:t>knowledge</a:t>
            </a:r>
            <a:endParaRPr lang="pt-PT" sz="2000" dirty="0"/>
          </a:p>
          <a:p>
            <a:pPr lvl="1"/>
            <a:r>
              <a:rPr lang="pt-PT" sz="2000" b="1" dirty="0" err="1"/>
              <a:t>Manage</a:t>
            </a:r>
            <a:r>
              <a:rPr lang="pt-PT" sz="2000" dirty="0"/>
              <a:t> </a:t>
            </a:r>
            <a:r>
              <a:rPr lang="pt-PT" sz="2000" dirty="0" err="1"/>
              <a:t>Knowledge</a:t>
            </a:r>
            <a:endParaRPr lang="pt-PT" sz="2000" dirty="0"/>
          </a:p>
          <a:p>
            <a:pPr lvl="1"/>
            <a:r>
              <a:rPr lang="pt-PT" sz="2000" b="1" dirty="0" err="1"/>
              <a:t>Disseminate</a:t>
            </a:r>
            <a:r>
              <a:rPr lang="pt-PT" sz="2000" dirty="0"/>
              <a:t> </a:t>
            </a:r>
            <a:r>
              <a:rPr lang="pt-PT" sz="2000" dirty="0" err="1"/>
              <a:t>knowledge</a:t>
            </a:r>
            <a:endParaRPr lang="pt-PT" sz="2000" dirty="0"/>
          </a:p>
        </p:txBody>
      </p:sp>
      <p:pic>
        <p:nvPicPr>
          <p:cNvPr id="5" name="Imagem 4">
            <a:extLst>
              <a:ext uri="{FF2B5EF4-FFF2-40B4-BE49-F238E27FC236}">
                <a16:creationId xmlns:a16="http://schemas.microsoft.com/office/drawing/2014/main" id="{3DF4AB41-4054-80F1-A44F-4DF2A65E0800}"/>
              </a:ext>
            </a:extLst>
          </p:cNvPr>
          <p:cNvPicPr>
            <a:picLocks noChangeAspect="1"/>
          </p:cNvPicPr>
          <p:nvPr/>
        </p:nvPicPr>
        <p:blipFill rotWithShape="1">
          <a:blip r:embed="rId2"/>
          <a:srcRect r="22696" b="1"/>
          <a:stretch/>
        </p:blipFill>
        <p:spPr>
          <a:xfrm>
            <a:off x="5911532" y="2484255"/>
            <a:ext cx="5150277" cy="3714244"/>
          </a:xfrm>
          <a:prstGeom prst="rect">
            <a:avLst/>
          </a:prstGeom>
        </p:spPr>
      </p:pic>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27083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559" name="Rectangle 23558">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CCA862D-EF49-20F6-B55E-43E38EE3B08A}"/>
              </a:ext>
            </a:extLst>
          </p:cNvPr>
          <p:cNvSpPr>
            <a:spLocks noGrp="1"/>
          </p:cNvSpPr>
          <p:nvPr>
            <p:ph type="title"/>
          </p:nvPr>
        </p:nvSpPr>
        <p:spPr>
          <a:xfrm>
            <a:off x="793662" y="386930"/>
            <a:ext cx="10066122" cy="1298448"/>
          </a:xfrm>
        </p:spPr>
        <p:txBody>
          <a:bodyPr anchor="b">
            <a:normAutofit/>
          </a:bodyPr>
          <a:lstStyle/>
          <a:p>
            <a:r>
              <a:rPr lang="pt-PT" sz="4100"/>
              <a:t>Knowledge Management</a:t>
            </a:r>
            <a:br>
              <a:rPr lang="pt-PT" sz="4100"/>
            </a:br>
            <a:r>
              <a:rPr lang="pt-PT" sz="4100"/>
              <a:t>The KMS cycle - </a:t>
            </a:r>
            <a:r>
              <a:rPr lang="pt-PT" sz="4100" b="1"/>
              <a:t>Create</a:t>
            </a:r>
          </a:p>
        </p:txBody>
      </p:sp>
      <p:sp>
        <p:nvSpPr>
          <p:cNvPr id="23561" name="Rectangle 2356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63" name="Rectangle 2356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osição de Conteúdo 2">
            <a:extLst>
              <a:ext uri="{FF2B5EF4-FFF2-40B4-BE49-F238E27FC236}">
                <a16:creationId xmlns:a16="http://schemas.microsoft.com/office/drawing/2014/main" id="{612A6247-888B-287C-0CD3-5A96B92EA672}"/>
              </a:ext>
            </a:extLst>
          </p:cNvPr>
          <p:cNvSpPr>
            <a:spLocks noGrp="1"/>
          </p:cNvSpPr>
          <p:nvPr>
            <p:ph idx="1"/>
          </p:nvPr>
        </p:nvSpPr>
        <p:spPr>
          <a:xfrm>
            <a:off x="793661" y="2599509"/>
            <a:ext cx="4530898" cy="3639450"/>
          </a:xfrm>
        </p:spPr>
        <p:txBody>
          <a:bodyPr anchor="ctr">
            <a:normAutofit/>
          </a:bodyPr>
          <a:lstStyle/>
          <a:p>
            <a:r>
              <a:rPr lang="en-US" sz="2000"/>
              <a:t>Knowledge is created as people determine new ways of doing things or develop know-how. Sometimes external knowledge is brought in</a:t>
            </a:r>
            <a:endParaRPr lang="pt-PT" sz="2000"/>
          </a:p>
        </p:txBody>
      </p:sp>
      <p:pic>
        <p:nvPicPr>
          <p:cNvPr id="23554" name="Picture 2" descr="Edit icon. Pen, Pencil symbol. Draw ...">
            <a:extLst>
              <a:ext uri="{FF2B5EF4-FFF2-40B4-BE49-F238E27FC236}">
                <a16:creationId xmlns:a16="http://schemas.microsoft.com/office/drawing/2014/main" id="{E05A47F5-53C5-49DD-FCE9-8ABBED78224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600" r="-1" b="20282"/>
          <a:stretch/>
        </p:blipFill>
        <p:spPr bwMode="auto">
          <a:xfrm>
            <a:off x="5911532" y="2484255"/>
            <a:ext cx="5150277" cy="3714244"/>
          </a:xfrm>
          <a:prstGeom prst="rect">
            <a:avLst/>
          </a:prstGeom>
          <a:noFill/>
          <a:extLst>
            <a:ext uri="{909E8E84-426E-40DD-AFC4-6F175D3DCCD1}">
              <a14:hiddenFill xmlns:a14="http://schemas.microsoft.com/office/drawing/2010/main">
                <a:solidFill>
                  <a:srgbClr val="FFFFFF"/>
                </a:solidFill>
              </a14:hiddenFill>
            </a:ext>
          </a:extLst>
        </p:spPr>
      </p:pic>
      <p:sp>
        <p:nvSpPr>
          <p:cNvPr id="23565" name="Rectangle 2356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85291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583" name="Rectangle 24582">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CCA862D-EF49-20F6-B55E-43E38EE3B08A}"/>
              </a:ext>
            </a:extLst>
          </p:cNvPr>
          <p:cNvSpPr>
            <a:spLocks noGrp="1"/>
          </p:cNvSpPr>
          <p:nvPr>
            <p:ph type="title"/>
          </p:nvPr>
        </p:nvSpPr>
        <p:spPr>
          <a:xfrm>
            <a:off x="793662" y="386930"/>
            <a:ext cx="10066122" cy="1298448"/>
          </a:xfrm>
        </p:spPr>
        <p:txBody>
          <a:bodyPr anchor="b">
            <a:normAutofit/>
          </a:bodyPr>
          <a:lstStyle/>
          <a:p>
            <a:r>
              <a:rPr lang="pt-PT" sz="4100"/>
              <a:t>Knowledge Management</a:t>
            </a:r>
            <a:br>
              <a:rPr lang="pt-PT" sz="4100"/>
            </a:br>
            <a:r>
              <a:rPr lang="pt-PT" sz="4100"/>
              <a:t>The KMS cycle - Capture</a:t>
            </a:r>
          </a:p>
        </p:txBody>
      </p:sp>
      <p:sp>
        <p:nvSpPr>
          <p:cNvPr id="24585" name="Rectangle 24584">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87" name="Rectangle 2458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osição de Conteúdo 2">
            <a:extLst>
              <a:ext uri="{FF2B5EF4-FFF2-40B4-BE49-F238E27FC236}">
                <a16:creationId xmlns:a16="http://schemas.microsoft.com/office/drawing/2014/main" id="{612A6247-888B-287C-0CD3-5A96B92EA672}"/>
              </a:ext>
            </a:extLst>
          </p:cNvPr>
          <p:cNvSpPr>
            <a:spLocks noGrp="1"/>
          </p:cNvSpPr>
          <p:nvPr>
            <p:ph idx="1"/>
          </p:nvPr>
        </p:nvSpPr>
        <p:spPr>
          <a:xfrm>
            <a:off x="793661" y="2599509"/>
            <a:ext cx="4530898" cy="3639450"/>
          </a:xfrm>
        </p:spPr>
        <p:txBody>
          <a:bodyPr anchor="ctr">
            <a:normAutofit/>
          </a:bodyPr>
          <a:lstStyle/>
          <a:p>
            <a:r>
              <a:rPr lang="en-US" sz="2000"/>
              <a:t>New knowledge must be identified as valuable and be presented in a reasonable way</a:t>
            </a:r>
            <a:endParaRPr lang="pt-PT" sz="2000"/>
          </a:p>
        </p:txBody>
      </p:sp>
      <p:pic>
        <p:nvPicPr>
          <p:cNvPr id="24578" name="Picture 2" descr="Valuable Knowledge on Autopilot ...">
            <a:extLst>
              <a:ext uri="{FF2B5EF4-FFF2-40B4-BE49-F238E27FC236}">
                <a16:creationId xmlns:a16="http://schemas.microsoft.com/office/drawing/2014/main" id="{94411D2B-F3D1-7EB8-DFBF-4BF1BA9A840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97744" y="2484255"/>
            <a:ext cx="4977852" cy="3714244"/>
          </a:xfrm>
          <a:prstGeom prst="rect">
            <a:avLst/>
          </a:prstGeom>
          <a:noFill/>
          <a:extLst>
            <a:ext uri="{909E8E84-426E-40DD-AFC4-6F175D3DCCD1}">
              <a14:hiddenFill xmlns:a14="http://schemas.microsoft.com/office/drawing/2010/main">
                <a:solidFill>
                  <a:srgbClr val="FFFFFF"/>
                </a:solidFill>
              </a14:hiddenFill>
            </a:ext>
          </a:extLst>
        </p:spPr>
      </p:pic>
      <p:sp>
        <p:nvSpPr>
          <p:cNvPr id="24589" name="Rectangle 24588">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16653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607" name="Rectangle 25606">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CCA862D-EF49-20F6-B55E-43E38EE3B08A}"/>
              </a:ext>
            </a:extLst>
          </p:cNvPr>
          <p:cNvSpPr>
            <a:spLocks noGrp="1"/>
          </p:cNvSpPr>
          <p:nvPr>
            <p:ph type="title"/>
          </p:nvPr>
        </p:nvSpPr>
        <p:spPr>
          <a:xfrm>
            <a:off x="793662" y="386930"/>
            <a:ext cx="10066122" cy="1298448"/>
          </a:xfrm>
        </p:spPr>
        <p:txBody>
          <a:bodyPr anchor="b">
            <a:normAutofit/>
          </a:bodyPr>
          <a:lstStyle/>
          <a:p>
            <a:r>
              <a:rPr lang="pt-PT" sz="4100"/>
              <a:t>Knowledge Management</a:t>
            </a:r>
            <a:br>
              <a:rPr lang="pt-PT" sz="4100"/>
            </a:br>
            <a:r>
              <a:rPr lang="pt-PT" sz="4100"/>
              <a:t>The KMS cycle - Refine</a:t>
            </a:r>
          </a:p>
        </p:txBody>
      </p:sp>
      <p:sp>
        <p:nvSpPr>
          <p:cNvPr id="25609" name="Rectangle 25608">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11" name="Rectangle 25610">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osição de Conteúdo 2">
            <a:extLst>
              <a:ext uri="{FF2B5EF4-FFF2-40B4-BE49-F238E27FC236}">
                <a16:creationId xmlns:a16="http://schemas.microsoft.com/office/drawing/2014/main" id="{612A6247-888B-287C-0CD3-5A96B92EA672}"/>
              </a:ext>
            </a:extLst>
          </p:cNvPr>
          <p:cNvSpPr>
            <a:spLocks noGrp="1"/>
          </p:cNvSpPr>
          <p:nvPr>
            <p:ph idx="1"/>
          </p:nvPr>
        </p:nvSpPr>
        <p:spPr>
          <a:xfrm>
            <a:off x="793661" y="2599509"/>
            <a:ext cx="4530898" cy="3639450"/>
          </a:xfrm>
        </p:spPr>
        <p:txBody>
          <a:bodyPr anchor="ctr">
            <a:normAutofit/>
          </a:bodyPr>
          <a:lstStyle/>
          <a:p>
            <a:r>
              <a:rPr lang="en-US" sz="2000"/>
              <a:t>New knowledge must be placed in context so that it is actionable. This is where tacit qualities (human insights) must be captured along with explicit facts</a:t>
            </a:r>
            <a:endParaRPr lang="pt-PT" sz="2000"/>
          </a:p>
        </p:txBody>
      </p:sp>
      <p:pic>
        <p:nvPicPr>
          <p:cNvPr id="25602" name="Picture 2" descr="Refine your design - HealthBid">
            <a:extLst>
              <a:ext uri="{FF2B5EF4-FFF2-40B4-BE49-F238E27FC236}">
                <a16:creationId xmlns:a16="http://schemas.microsoft.com/office/drawing/2014/main" id="{68E325E7-2C29-6702-9328-166EA97ED35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1532" y="2612087"/>
            <a:ext cx="5150277" cy="3458580"/>
          </a:xfrm>
          <a:prstGeom prst="rect">
            <a:avLst/>
          </a:prstGeom>
          <a:noFill/>
          <a:extLst>
            <a:ext uri="{909E8E84-426E-40DD-AFC4-6F175D3DCCD1}">
              <a14:hiddenFill xmlns:a14="http://schemas.microsoft.com/office/drawing/2010/main">
                <a:solidFill>
                  <a:srgbClr val="FFFFFF"/>
                </a:solidFill>
              </a14:hiddenFill>
            </a:ext>
          </a:extLst>
        </p:spPr>
      </p:pic>
      <p:sp>
        <p:nvSpPr>
          <p:cNvPr id="25613" name="Rectangle 25612">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43828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631" name="Rectangle 26630">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CCA862D-EF49-20F6-B55E-43E38EE3B08A}"/>
              </a:ext>
            </a:extLst>
          </p:cNvPr>
          <p:cNvSpPr>
            <a:spLocks noGrp="1"/>
          </p:cNvSpPr>
          <p:nvPr>
            <p:ph type="title"/>
          </p:nvPr>
        </p:nvSpPr>
        <p:spPr>
          <a:xfrm>
            <a:off x="793662" y="386930"/>
            <a:ext cx="10066122" cy="1298448"/>
          </a:xfrm>
        </p:spPr>
        <p:txBody>
          <a:bodyPr anchor="b">
            <a:normAutofit/>
          </a:bodyPr>
          <a:lstStyle/>
          <a:p>
            <a:r>
              <a:rPr lang="pt-PT" sz="4100"/>
              <a:t>Knowledge Management</a:t>
            </a:r>
            <a:br>
              <a:rPr lang="pt-PT" sz="4100"/>
            </a:br>
            <a:r>
              <a:rPr lang="pt-PT" sz="4100"/>
              <a:t>The KMS cycle - Store</a:t>
            </a:r>
          </a:p>
        </p:txBody>
      </p:sp>
      <p:sp>
        <p:nvSpPr>
          <p:cNvPr id="26633" name="Rectangle 2663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35" name="Rectangle 2663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osição de Conteúdo 2">
            <a:extLst>
              <a:ext uri="{FF2B5EF4-FFF2-40B4-BE49-F238E27FC236}">
                <a16:creationId xmlns:a16="http://schemas.microsoft.com/office/drawing/2014/main" id="{612A6247-888B-287C-0CD3-5A96B92EA672}"/>
              </a:ext>
            </a:extLst>
          </p:cNvPr>
          <p:cNvSpPr>
            <a:spLocks noGrp="1"/>
          </p:cNvSpPr>
          <p:nvPr>
            <p:ph idx="1"/>
          </p:nvPr>
        </p:nvSpPr>
        <p:spPr>
          <a:xfrm>
            <a:off x="793661" y="2599509"/>
            <a:ext cx="4530898" cy="3639450"/>
          </a:xfrm>
        </p:spPr>
        <p:txBody>
          <a:bodyPr anchor="ctr">
            <a:normAutofit/>
          </a:bodyPr>
          <a:lstStyle/>
          <a:p>
            <a:r>
              <a:rPr lang="en-US" sz="2000"/>
              <a:t>Useful knowledge must then be stored in a reasonable format in a knowledge repository so that other people in the organization can access it. </a:t>
            </a:r>
            <a:endParaRPr lang="pt-PT" sz="2000"/>
          </a:p>
        </p:txBody>
      </p:sp>
      <p:pic>
        <p:nvPicPr>
          <p:cNvPr id="26626" name="Picture 2" descr="knowledge store with Azure AI Search ...">
            <a:extLst>
              <a:ext uri="{FF2B5EF4-FFF2-40B4-BE49-F238E27FC236}">
                <a16:creationId xmlns:a16="http://schemas.microsoft.com/office/drawing/2014/main" id="{0FAB5F92-BA7E-4927-A5B1-65254F63035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1532" y="3061906"/>
            <a:ext cx="5150277" cy="2558942"/>
          </a:xfrm>
          <a:prstGeom prst="rect">
            <a:avLst/>
          </a:prstGeom>
          <a:noFill/>
          <a:extLst>
            <a:ext uri="{909E8E84-426E-40DD-AFC4-6F175D3DCCD1}">
              <a14:hiddenFill xmlns:a14="http://schemas.microsoft.com/office/drawing/2010/main">
                <a:solidFill>
                  <a:srgbClr val="FFFFFF"/>
                </a:solidFill>
              </a14:hiddenFill>
            </a:ext>
          </a:extLst>
        </p:spPr>
      </p:pic>
      <p:sp>
        <p:nvSpPr>
          <p:cNvPr id="26637" name="Rectangle 2663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71486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655" name="Rectangle 27654">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CCA862D-EF49-20F6-B55E-43E38EE3B08A}"/>
              </a:ext>
            </a:extLst>
          </p:cNvPr>
          <p:cNvSpPr>
            <a:spLocks noGrp="1"/>
          </p:cNvSpPr>
          <p:nvPr>
            <p:ph type="title"/>
          </p:nvPr>
        </p:nvSpPr>
        <p:spPr>
          <a:xfrm>
            <a:off x="793662" y="386930"/>
            <a:ext cx="10066122" cy="1298448"/>
          </a:xfrm>
        </p:spPr>
        <p:txBody>
          <a:bodyPr anchor="b">
            <a:normAutofit/>
          </a:bodyPr>
          <a:lstStyle/>
          <a:p>
            <a:r>
              <a:rPr lang="pt-PT" sz="4100"/>
              <a:t>Knowledge Management</a:t>
            </a:r>
            <a:br>
              <a:rPr lang="pt-PT" sz="4100"/>
            </a:br>
            <a:r>
              <a:rPr lang="pt-PT" sz="4100"/>
              <a:t>The KMS cycle - Manage</a:t>
            </a:r>
          </a:p>
        </p:txBody>
      </p:sp>
      <p:sp>
        <p:nvSpPr>
          <p:cNvPr id="27657" name="Rectangle 27656">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59" name="Rectangle 27658">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osição de Conteúdo 2">
            <a:extLst>
              <a:ext uri="{FF2B5EF4-FFF2-40B4-BE49-F238E27FC236}">
                <a16:creationId xmlns:a16="http://schemas.microsoft.com/office/drawing/2014/main" id="{612A6247-888B-287C-0CD3-5A96B92EA672}"/>
              </a:ext>
            </a:extLst>
          </p:cNvPr>
          <p:cNvSpPr>
            <a:spLocks noGrp="1"/>
          </p:cNvSpPr>
          <p:nvPr>
            <p:ph idx="1"/>
          </p:nvPr>
        </p:nvSpPr>
        <p:spPr>
          <a:xfrm>
            <a:off x="793661" y="2599509"/>
            <a:ext cx="4530898" cy="3639450"/>
          </a:xfrm>
        </p:spPr>
        <p:txBody>
          <a:bodyPr anchor="ctr">
            <a:normAutofit/>
          </a:bodyPr>
          <a:lstStyle/>
          <a:p>
            <a:r>
              <a:rPr lang="en-US" sz="2000"/>
              <a:t>Like a library, the knowledge must be kept current. Therefore, it must be reviewed regularly to verify that it is relevant and accurate</a:t>
            </a:r>
            <a:endParaRPr lang="pt-PT" sz="2000"/>
          </a:p>
        </p:txBody>
      </p:sp>
      <p:pic>
        <p:nvPicPr>
          <p:cNvPr id="27650" name="Picture 2" descr="Management Icon. Management Symbol ...">
            <a:extLst>
              <a:ext uri="{FF2B5EF4-FFF2-40B4-BE49-F238E27FC236}">
                <a16:creationId xmlns:a16="http://schemas.microsoft.com/office/drawing/2014/main" id="{91A69C86-9E13-2A4C-2AF5-971BDBFD76C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29548" y="2484255"/>
            <a:ext cx="3714244" cy="3714244"/>
          </a:xfrm>
          <a:prstGeom prst="rect">
            <a:avLst/>
          </a:prstGeom>
          <a:noFill/>
          <a:extLst>
            <a:ext uri="{909E8E84-426E-40DD-AFC4-6F175D3DCCD1}">
              <a14:hiddenFill xmlns:a14="http://schemas.microsoft.com/office/drawing/2010/main">
                <a:solidFill>
                  <a:srgbClr val="FFFFFF"/>
                </a:solidFill>
              </a14:hiddenFill>
            </a:ext>
          </a:extLst>
        </p:spPr>
      </p:pic>
      <p:sp>
        <p:nvSpPr>
          <p:cNvPr id="27661" name="Rectangle 27660">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86515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679" name="Rectangle 2867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CCA862D-EF49-20F6-B55E-43E38EE3B08A}"/>
              </a:ext>
            </a:extLst>
          </p:cNvPr>
          <p:cNvSpPr>
            <a:spLocks noGrp="1"/>
          </p:cNvSpPr>
          <p:nvPr>
            <p:ph type="title"/>
          </p:nvPr>
        </p:nvSpPr>
        <p:spPr>
          <a:xfrm>
            <a:off x="793662" y="386930"/>
            <a:ext cx="10066122" cy="1298448"/>
          </a:xfrm>
        </p:spPr>
        <p:txBody>
          <a:bodyPr anchor="b">
            <a:normAutofit/>
          </a:bodyPr>
          <a:lstStyle/>
          <a:p>
            <a:r>
              <a:rPr lang="pt-PT" sz="4100"/>
              <a:t>Knowledge Management</a:t>
            </a:r>
            <a:br>
              <a:rPr lang="pt-PT" sz="4100"/>
            </a:br>
            <a:r>
              <a:rPr lang="pt-PT" sz="4100"/>
              <a:t>The KMS cycle - Disseminate</a:t>
            </a:r>
          </a:p>
        </p:txBody>
      </p:sp>
      <p:sp>
        <p:nvSpPr>
          <p:cNvPr id="28681" name="Rectangle 2868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83" name="Rectangle 2868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osição de Conteúdo 2">
            <a:extLst>
              <a:ext uri="{FF2B5EF4-FFF2-40B4-BE49-F238E27FC236}">
                <a16:creationId xmlns:a16="http://schemas.microsoft.com/office/drawing/2014/main" id="{612A6247-888B-287C-0CD3-5A96B92EA672}"/>
              </a:ext>
            </a:extLst>
          </p:cNvPr>
          <p:cNvSpPr>
            <a:spLocks noGrp="1"/>
          </p:cNvSpPr>
          <p:nvPr>
            <p:ph idx="1"/>
          </p:nvPr>
        </p:nvSpPr>
        <p:spPr>
          <a:xfrm>
            <a:off x="793661" y="2599509"/>
            <a:ext cx="4530898" cy="3639450"/>
          </a:xfrm>
        </p:spPr>
        <p:txBody>
          <a:bodyPr anchor="ctr">
            <a:normAutofit/>
          </a:bodyPr>
          <a:lstStyle/>
          <a:p>
            <a:r>
              <a:rPr lang="en-US" sz="2000"/>
              <a:t>Knowledge must be made available in a useful format to anyone in the organization who needs it, anywhere and any time. </a:t>
            </a:r>
            <a:endParaRPr lang="pt-PT" sz="2000"/>
          </a:p>
        </p:txBody>
      </p:sp>
      <p:pic>
        <p:nvPicPr>
          <p:cNvPr id="28674" name="Picture 2" descr="to Disseminate and Track Your Research ...">
            <a:extLst>
              <a:ext uri="{FF2B5EF4-FFF2-40B4-BE49-F238E27FC236}">
                <a16:creationId xmlns:a16="http://schemas.microsoft.com/office/drawing/2014/main" id="{DE2F76CE-74BE-B206-4232-FE431366DCD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1532" y="2627739"/>
            <a:ext cx="5150277" cy="3427275"/>
          </a:xfrm>
          <a:prstGeom prst="rect">
            <a:avLst/>
          </a:prstGeom>
          <a:noFill/>
          <a:extLst>
            <a:ext uri="{909E8E84-426E-40DD-AFC4-6F175D3DCCD1}">
              <a14:hiddenFill xmlns:a14="http://schemas.microsoft.com/office/drawing/2010/main">
                <a:solidFill>
                  <a:srgbClr val="FFFFFF"/>
                </a:solidFill>
              </a14:hiddenFill>
            </a:ext>
          </a:extLst>
        </p:spPr>
      </p:pic>
      <p:sp>
        <p:nvSpPr>
          <p:cNvPr id="28685" name="Rectangle 2868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85063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65C0385-5E30-4D2E-AF9F-4639659D3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
            <a:extLst>
              <a:ext uri="{FF2B5EF4-FFF2-40B4-BE49-F238E27FC236}">
                <a16:creationId xmlns:a16="http://schemas.microsoft.com/office/drawing/2014/main" id="{07627A54-D547-B696-FE41-B06D5BBECF49}"/>
              </a:ext>
            </a:extLst>
          </p:cNvPr>
          <p:cNvPicPr>
            <a:picLocks noChangeAspect="1"/>
          </p:cNvPicPr>
          <p:nvPr/>
        </p:nvPicPr>
        <p:blipFill rotWithShape="1">
          <a:blip r:embed="rId2"/>
          <a:srcRect l="7611" r="18877" b="1"/>
          <a:stretch/>
        </p:blipFill>
        <p:spPr>
          <a:xfrm>
            <a:off x="20" y="1666568"/>
            <a:ext cx="6106195" cy="5191432"/>
          </a:xfrm>
          <a:prstGeom prst="rect">
            <a:avLst/>
          </a:prstGeom>
        </p:spPr>
      </p:pic>
      <p:sp useBgFill="1">
        <p:nvSpPr>
          <p:cNvPr id="11" name="Rectangle 10">
            <a:extLst>
              <a:ext uri="{FF2B5EF4-FFF2-40B4-BE49-F238E27FC236}">
                <a16:creationId xmlns:a16="http://schemas.microsoft.com/office/drawing/2014/main" id="{E335820B-3A29-42C5-AA8D-10ECA43CD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1729117"/>
          </a:xfrm>
          <a:prstGeom prst="rect">
            <a:avLst/>
          </a:prstGeom>
          <a:ln>
            <a:noFill/>
          </a:ln>
          <a:effectLst>
            <a:outerShdw blurRad="368300" dist="101600" dir="546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2EE40FE-854D-BA84-6822-89002ECD5C10}"/>
              </a:ext>
            </a:extLst>
          </p:cNvPr>
          <p:cNvSpPr>
            <a:spLocks noGrp="1"/>
          </p:cNvSpPr>
          <p:nvPr>
            <p:ph type="title"/>
          </p:nvPr>
        </p:nvSpPr>
        <p:spPr>
          <a:xfrm>
            <a:off x="761801" y="352766"/>
            <a:ext cx="10591999" cy="1023584"/>
          </a:xfrm>
        </p:spPr>
        <p:txBody>
          <a:bodyPr>
            <a:normAutofit/>
          </a:bodyPr>
          <a:lstStyle/>
          <a:p>
            <a:r>
              <a:rPr lang="pt-PT" sz="4000"/>
              <a:t>Index</a:t>
            </a:r>
          </a:p>
        </p:txBody>
      </p:sp>
      <p:sp>
        <p:nvSpPr>
          <p:cNvPr id="3" name="Marcador de Posição de Conteúdo 2">
            <a:extLst>
              <a:ext uri="{FF2B5EF4-FFF2-40B4-BE49-F238E27FC236}">
                <a16:creationId xmlns:a16="http://schemas.microsoft.com/office/drawing/2014/main" id="{AA332263-97F4-B899-848C-4B68ED915B09}"/>
              </a:ext>
            </a:extLst>
          </p:cNvPr>
          <p:cNvSpPr>
            <a:spLocks noGrp="1"/>
          </p:cNvSpPr>
          <p:nvPr>
            <p:ph idx="1"/>
          </p:nvPr>
        </p:nvSpPr>
        <p:spPr>
          <a:xfrm>
            <a:off x="6803408" y="2249766"/>
            <a:ext cx="4550391" cy="4070303"/>
          </a:xfrm>
        </p:spPr>
        <p:txBody>
          <a:bodyPr anchor="ctr">
            <a:normAutofit/>
          </a:bodyPr>
          <a:lstStyle/>
          <a:p>
            <a:r>
              <a:rPr lang="pt-PT" sz="2000"/>
              <a:t>Opening Case</a:t>
            </a:r>
          </a:p>
          <a:p>
            <a:r>
              <a:rPr lang="pt-PT" sz="2000"/>
              <a:t>Introduction</a:t>
            </a:r>
          </a:p>
          <a:p>
            <a:r>
              <a:rPr lang="pt-PT" sz="2000"/>
              <a:t>Managing Data</a:t>
            </a:r>
          </a:p>
          <a:p>
            <a:r>
              <a:rPr lang="pt-PT" sz="2000"/>
              <a:t>The Database Approach</a:t>
            </a:r>
          </a:p>
          <a:p>
            <a:r>
              <a:rPr lang="pt-PT" sz="2000"/>
              <a:t>Big Data</a:t>
            </a:r>
          </a:p>
          <a:p>
            <a:r>
              <a:rPr lang="pt-PT" sz="2000"/>
              <a:t>Data warehouses and data marts</a:t>
            </a:r>
          </a:p>
          <a:p>
            <a:r>
              <a:rPr lang="pt-PT" sz="2000"/>
              <a:t>Knowledge management</a:t>
            </a:r>
          </a:p>
          <a:p>
            <a:r>
              <a:rPr lang="pt-PT" sz="2000" b="1"/>
              <a:t>Fundamentals of relational Database operations</a:t>
            </a:r>
          </a:p>
        </p:txBody>
      </p:sp>
    </p:spTree>
    <p:extLst>
      <p:ext uri="{BB962C8B-B14F-4D97-AF65-F5344CB8AC3E}">
        <p14:creationId xmlns:p14="http://schemas.microsoft.com/office/powerpoint/2010/main" val="42012565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CA862D-EF49-20F6-B55E-43E38EE3B08A}"/>
              </a:ext>
            </a:extLst>
          </p:cNvPr>
          <p:cNvSpPr>
            <a:spLocks noGrp="1"/>
          </p:cNvSpPr>
          <p:nvPr>
            <p:ph type="title"/>
          </p:nvPr>
        </p:nvSpPr>
        <p:spPr/>
        <p:txBody>
          <a:bodyPr>
            <a:normAutofit fontScale="90000"/>
          </a:bodyPr>
          <a:lstStyle/>
          <a:p>
            <a:r>
              <a:rPr lang="pt-PT" dirty="0"/>
              <a:t>Fundamentals </a:t>
            </a:r>
            <a:r>
              <a:rPr lang="pt-PT" dirty="0" err="1"/>
              <a:t>of</a:t>
            </a:r>
            <a:r>
              <a:rPr lang="pt-PT" dirty="0"/>
              <a:t> </a:t>
            </a:r>
            <a:r>
              <a:rPr lang="pt-PT" dirty="0" err="1"/>
              <a:t>Relational</a:t>
            </a:r>
            <a:r>
              <a:rPr lang="pt-PT" dirty="0"/>
              <a:t> </a:t>
            </a:r>
            <a:r>
              <a:rPr lang="pt-PT" dirty="0" err="1"/>
              <a:t>Database</a:t>
            </a:r>
            <a:r>
              <a:rPr lang="pt-PT" dirty="0"/>
              <a:t> </a:t>
            </a:r>
            <a:r>
              <a:rPr lang="pt-PT" dirty="0" err="1"/>
              <a:t>Operations</a:t>
            </a:r>
            <a:br>
              <a:rPr lang="pt-PT" dirty="0"/>
            </a:br>
            <a:r>
              <a:rPr lang="pt-PT" sz="3100" dirty="0" err="1"/>
              <a:t>Operations</a:t>
            </a:r>
            <a:endParaRPr lang="pt-PT" sz="3100" dirty="0"/>
          </a:p>
        </p:txBody>
      </p:sp>
      <p:sp>
        <p:nvSpPr>
          <p:cNvPr id="3" name="Marcador de Posição de Conteúdo 2">
            <a:extLst>
              <a:ext uri="{FF2B5EF4-FFF2-40B4-BE49-F238E27FC236}">
                <a16:creationId xmlns:a16="http://schemas.microsoft.com/office/drawing/2014/main" id="{612A6247-888B-287C-0CD3-5A96B92EA672}"/>
              </a:ext>
            </a:extLst>
          </p:cNvPr>
          <p:cNvSpPr>
            <a:spLocks noGrp="1"/>
          </p:cNvSpPr>
          <p:nvPr>
            <p:ph idx="1"/>
          </p:nvPr>
        </p:nvSpPr>
        <p:spPr/>
        <p:txBody>
          <a:bodyPr/>
          <a:lstStyle/>
          <a:p>
            <a:r>
              <a:rPr lang="pt-PT" dirty="0" err="1"/>
              <a:t>Query</a:t>
            </a:r>
            <a:r>
              <a:rPr lang="pt-PT" dirty="0"/>
              <a:t> </a:t>
            </a:r>
            <a:r>
              <a:rPr lang="pt-PT" dirty="0" err="1"/>
              <a:t>Languages</a:t>
            </a:r>
            <a:r>
              <a:rPr lang="pt-PT" dirty="0"/>
              <a:t> </a:t>
            </a:r>
          </a:p>
          <a:p>
            <a:pPr lvl="1"/>
            <a:r>
              <a:rPr lang="pt-PT" dirty="0"/>
              <a:t>s</a:t>
            </a:r>
          </a:p>
          <a:p>
            <a:r>
              <a:rPr lang="pt-PT" dirty="0" err="1"/>
              <a:t>Entity</a:t>
            </a:r>
            <a:r>
              <a:rPr lang="pt-PT" dirty="0"/>
              <a:t>–</a:t>
            </a:r>
            <a:r>
              <a:rPr lang="pt-PT" dirty="0" err="1"/>
              <a:t>Relationship</a:t>
            </a:r>
            <a:r>
              <a:rPr lang="pt-PT" dirty="0"/>
              <a:t> </a:t>
            </a:r>
            <a:r>
              <a:rPr lang="pt-PT" dirty="0" err="1"/>
              <a:t>Modeling</a:t>
            </a:r>
            <a:r>
              <a:rPr lang="pt-PT" dirty="0"/>
              <a:t> </a:t>
            </a:r>
          </a:p>
          <a:p>
            <a:pPr lvl="1"/>
            <a:r>
              <a:rPr lang="pt-PT" dirty="0"/>
              <a:t>s</a:t>
            </a:r>
          </a:p>
          <a:p>
            <a:r>
              <a:rPr lang="pt-PT" dirty="0" err="1"/>
              <a:t>Normalization</a:t>
            </a:r>
            <a:r>
              <a:rPr lang="pt-PT" dirty="0"/>
              <a:t> </a:t>
            </a:r>
            <a:r>
              <a:rPr lang="pt-PT" dirty="0" err="1"/>
              <a:t>and</a:t>
            </a:r>
            <a:r>
              <a:rPr lang="pt-PT" dirty="0"/>
              <a:t> </a:t>
            </a:r>
            <a:r>
              <a:rPr lang="pt-PT" dirty="0" err="1"/>
              <a:t>Joins</a:t>
            </a:r>
            <a:endParaRPr lang="pt-PT" dirty="0"/>
          </a:p>
          <a:p>
            <a:pPr lvl="1"/>
            <a:r>
              <a:rPr lang="pt-PT" dirty="0"/>
              <a:t>s </a:t>
            </a:r>
          </a:p>
        </p:txBody>
      </p:sp>
    </p:spTree>
    <p:extLst>
      <p:ext uri="{BB962C8B-B14F-4D97-AF65-F5344CB8AC3E}">
        <p14:creationId xmlns:p14="http://schemas.microsoft.com/office/powerpoint/2010/main" val="430893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43" name="Rectangle 5128">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4" name="Rectangle 5130">
            <a:extLst>
              <a:ext uri="{FF2B5EF4-FFF2-40B4-BE49-F238E27FC236}">
                <a16:creationId xmlns:a16="http://schemas.microsoft.com/office/drawing/2014/main" id="{02EBFA83-D4DB-4CA0-B229-9E44634D7F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45" name="Picture 5132">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5146" name="Rectangle 5134">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47" name="Rectangle 5136">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Título 1">
            <a:extLst>
              <a:ext uri="{FF2B5EF4-FFF2-40B4-BE49-F238E27FC236}">
                <a16:creationId xmlns:a16="http://schemas.microsoft.com/office/drawing/2014/main" id="{98AEE1CC-F7C3-E37F-1494-25DF1606957A}"/>
              </a:ext>
            </a:extLst>
          </p:cNvPr>
          <p:cNvSpPr>
            <a:spLocks noGrp="1"/>
          </p:cNvSpPr>
          <p:nvPr>
            <p:ph type="title"/>
          </p:nvPr>
        </p:nvSpPr>
        <p:spPr>
          <a:xfrm>
            <a:off x="6597016" y="905011"/>
            <a:ext cx="4589328" cy="1889135"/>
          </a:xfrm>
        </p:spPr>
        <p:txBody>
          <a:bodyPr anchor="b">
            <a:normAutofit/>
          </a:bodyPr>
          <a:lstStyle/>
          <a:p>
            <a:r>
              <a:rPr lang="pt-PT"/>
              <a:t>Introduction</a:t>
            </a:r>
            <a:br>
              <a:rPr lang="pt-PT"/>
            </a:br>
            <a:r>
              <a:rPr lang="pt-PT"/>
              <a:t>Importance of Data</a:t>
            </a:r>
          </a:p>
        </p:txBody>
      </p:sp>
      <p:pic>
        <p:nvPicPr>
          <p:cNvPr id="5124" name="Picture 4" descr="What are data, information, and knowledge?">
            <a:extLst>
              <a:ext uri="{FF2B5EF4-FFF2-40B4-BE49-F238E27FC236}">
                <a16:creationId xmlns:a16="http://schemas.microsoft.com/office/drawing/2014/main" id="{3AC4276C-D6F2-20E3-C5F4-14B6E6BAC2D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20807" y="1893483"/>
            <a:ext cx="5468347" cy="3062273"/>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Posição de Conteúdo 2">
            <a:extLst>
              <a:ext uri="{FF2B5EF4-FFF2-40B4-BE49-F238E27FC236}">
                <a16:creationId xmlns:a16="http://schemas.microsoft.com/office/drawing/2014/main" id="{2F5202B3-1709-EBD3-43BD-E82B4F1DECBD}"/>
              </a:ext>
            </a:extLst>
          </p:cNvPr>
          <p:cNvSpPr>
            <a:spLocks noGrp="1"/>
          </p:cNvSpPr>
          <p:nvPr>
            <p:ph idx="1"/>
          </p:nvPr>
        </p:nvSpPr>
        <p:spPr>
          <a:xfrm>
            <a:off x="6597016" y="2965592"/>
            <a:ext cx="4589328" cy="2987397"/>
          </a:xfrm>
        </p:spPr>
        <p:txBody>
          <a:bodyPr>
            <a:normAutofit/>
          </a:bodyPr>
          <a:lstStyle/>
          <a:p>
            <a:r>
              <a:rPr lang="pt-PT" sz="1800"/>
              <a:t>Data is the key to information and knowledge, which is crucial for organizations and in decision-making scenarios</a:t>
            </a:r>
          </a:p>
          <a:p>
            <a:endParaRPr lang="pt-PT" sz="1800"/>
          </a:p>
        </p:txBody>
      </p:sp>
    </p:spTree>
    <p:extLst>
      <p:ext uri="{BB962C8B-B14F-4D97-AF65-F5344CB8AC3E}">
        <p14:creationId xmlns:p14="http://schemas.microsoft.com/office/powerpoint/2010/main" val="212835109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714" name="Rectangle 2970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B69BE38-8150-927D-537F-49788B721796}"/>
              </a:ext>
            </a:extLst>
          </p:cNvPr>
          <p:cNvSpPr>
            <a:spLocks noGrp="1"/>
          </p:cNvSpPr>
          <p:nvPr>
            <p:ph type="title"/>
          </p:nvPr>
        </p:nvSpPr>
        <p:spPr>
          <a:xfrm>
            <a:off x="640080" y="325369"/>
            <a:ext cx="4368602" cy="1956841"/>
          </a:xfrm>
        </p:spPr>
        <p:txBody>
          <a:bodyPr anchor="b">
            <a:normAutofit/>
          </a:bodyPr>
          <a:lstStyle/>
          <a:p>
            <a:r>
              <a:rPr lang="pt-PT" sz="5400"/>
              <a:t>Fim</a:t>
            </a:r>
          </a:p>
        </p:txBody>
      </p:sp>
      <p:sp>
        <p:nvSpPr>
          <p:cNvPr id="2971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osição de Conteúdo 2">
            <a:extLst>
              <a:ext uri="{FF2B5EF4-FFF2-40B4-BE49-F238E27FC236}">
                <a16:creationId xmlns:a16="http://schemas.microsoft.com/office/drawing/2014/main" id="{BF730A2D-51FA-1A70-AA48-170DD1FA2C68}"/>
              </a:ext>
            </a:extLst>
          </p:cNvPr>
          <p:cNvSpPr>
            <a:spLocks noGrp="1"/>
          </p:cNvSpPr>
          <p:nvPr>
            <p:ph idx="1"/>
          </p:nvPr>
        </p:nvSpPr>
        <p:spPr>
          <a:xfrm>
            <a:off x="640080" y="2872899"/>
            <a:ext cx="4243589" cy="3320668"/>
          </a:xfrm>
        </p:spPr>
        <p:txBody>
          <a:bodyPr>
            <a:normAutofit/>
          </a:bodyPr>
          <a:lstStyle/>
          <a:p>
            <a:r>
              <a:rPr lang="pt-PT" sz="2200"/>
              <a:t>Perguntas?</a:t>
            </a:r>
          </a:p>
        </p:txBody>
      </p:sp>
      <p:pic>
        <p:nvPicPr>
          <p:cNvPr id="29698" name="Picture 2" descr="Funny End of Presentation ANY QUESTIONS? Meme Generator at MemeCreator.org!  | Business cat meme, Happy birthday meme, Business cat">
            <a:extLst>
              <a:ext uri="{FF2B5EF4-FFF2-40B4-BE49-F238E27FC236}">
                <a16:creationId xmlns:a16="http://schemas.microsoft.com/office/drawing/2014/main" id="{5B0CA7D8-E383-C344-3A27-8D74F31782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03"/>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4164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4A1CED-FF66-C1C4-1044-C508562AD77C}"/>
              </a:ext>
            </a:extLst>
          </p:cNvPr>
          <p:cNvSpPr>
            <a:spLocks noGrp="1"/>
          </p:cNvSpPr>
          <p:nvPr>
            <p:ph type="title"/>
          </p:nvPr>
        </p:nvSpPr>
        <p:spPr/>
        <p:txBody>
          <a:bodyPr/>
          <a:lstStyle/>
          <a:p>
            <a:endParaRPr lang="pt-PT"/>
          </a:p>
        </p:txBody>
      </p:sp>
      <p:sp>
        <p:nvSpPr>
          <p:cNvPr id="3" name="Marcador de Posição de Conteúdo 2">
            <a:extLst>
              <a:ext uri="{FF2B5EF4-FFF2-40B4-BE49-F238E27FC236}">
                <a16:creationId xmlns:a16="http://schemas.microsoft.com/office/drawing/2014/main" id="{C143F9FA-6266-F40B-F78B-67D6E68C3572}"/>
              </a:ext>
            </a:extLst>
          </p:cNvPr>
          <p:cNvSpPr>
            <a:spLocks noGrp="1"/>
          </p:cNvSpPr>
          <p:nvPr>
            <p:ph idx="1"/>
          </p:nvPr>
        </p:nvSpPr>
        <p:spPr/>
        <p:txBody>
          <a:bodyPr/>
          <a:lstStyle/>
          <a:p>
            <a:endParaRPr lang="pt-PT"/>
          </a:p>
        </p:txBody>
      </p:sp>
    </p:spTree>
    <p:extLst>
      <p:ext uri="{BB962C8B-B14F-4D97-AF65-F5344CB8AC3E}">
        <p14:creationId xmlns:p14="http://schemas.microsoft.com/office/powerpoint/2010/main" val="3974901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C12763-EBAE-8F00-44B7-1582B94D2B94}"/>
              </a:ext>
            </a:extLst>
          </p:cNvPr>
          <p:cNvSpPr>
            <a:spLocks noGrp="1"/>
          </p:cNvSpPr>
          <p:nvPr>
            <p:ph type="title"/>
          </p:nvPr>
        </p:nvSpPr>
        <p:spPr/>
        <p:txBody>
          <a:bodyPr/>
          <a:lstStyle/>
          <a:p>
            <a:endParaRPr lang="pt-PT"/>
          </a:p>
        </p:txBody>
      </p:sp>
      <p:sp>
        <p:nvSpPr>
          <p:cNvPr id="3" name="Marcador de Posição de Conteúdo 2">
            <a:extLst>
              <a:ext uri="{FF2B5EF4-FFF2-40B4-BE49-F238E27FC236}">
                <a16:creationId xmlns:a16="http://schemas.microsoft.com/office/drawing/2014/main" id="{9CF93DE9-8A6C-6822-B196-7A0E09A3E012}"/>
              </a:ext>
            </a:extLst>
          </p:cNvPr>
          <p:cNvSpPr>
            <a:spLocks noGrp="1"/>
          </p:cNvSpPr>
          <p:nvPr>
            <p:ph idx="1"/>
          </p:nvPr>
        </p:nvSpPr>
        <p:spPr/>
        <p:txBody>
          <a:bodyPr/>
          <a:lstStyle/>
          <a:p>
            <a:endParaRPr lang="pt-PT"/>
          </a:p>
        </p:txBody>
      </p:sp>
    </p:spTree>
    <p:extLst>
      <p:ext uri="{BB962C8B-B14F-4D97-AF65-F5344CB8AC3E}">
        <p14:creationId xmlns:p14="http://schemas.microsoft.com/office/powerpoint/2010/main" val="1633569523"/>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5e10699d-cf53-4609-b654-957d4ff174f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C0AC7DF79903D438BFAC8EE2BC84F45" ma:contentTypeVersion="8" ma:contentTypeDescription="Create a new document." ma:contentTypeScope="" ma:versionID="41ab68d8ad53f4744174d8eb0d2d617f">
  <xsd:schema xmlns:xsd="http://www.w3.org/2001/XMLSchema" xmlns:xs="http://www.w3.org/2001/XMLSchema" xmlns:p="http://schemas.microsoft.com/office/2006/metadata/properties" xmlns:ns3="5e10699d-cf53-4609-b654-957d4ff174ff" xmlns:ns4="dc827609-1951-4962-8f63-92c99eb606e0" targetNamespace="http://schemas.microsoft.com/office/2006/metadata/properties" ma:root="true" ma:fieldsID="fcd04d918fdf27f366af48256025074d" ns3:_="" ns4:_="">
    <xsd:import namespace="5e10699d-cf53-4609-b654-957d4ff174ff"/>
    <xsd:import namespace="dc827609-1951-4962-8f63-92c99eb606e0"/>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10699d-cf53-4609-b654-957d4ff174ff"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SearchProperties" ma:index="1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c827609-1951-4962-8f63-92c99eb606e0"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E74EA6D-86B5-4BDA-B776-38E3A033D8E2}">
  <ds:schemaRefs>
    <ds:schemaRef ds:uri="http://schemas.microsoft.com/sharepoint/v3/contenttype/forms"/>
  </ds:schemaRefs>
</ds:datastoreItem>
</file>

<file path=customXml/itemProps2.xml><?xml version="1.0" encoding="utf-8"?>
<ds:datastoreItem xmlns:ds="http://schemas.openxmlformats.org/officeDocument/2006/customXml" ds:itemID="{BC0210C3-6F1F-4F00-97E8-A6DD81A19BB7}">
  <ds:schemaRefs>
    <ds:schemaRef ds:uri="http://purl.org/dc/dcmitype/"/>
    <ds:schemaRef ds:uri="http://purl.org/dc/elements/1.1/"/>
    <ds:schemaRef ds:uri="http://schemas.microsoft.com/office/2006/documentManagement/types"/>
    <ds:schemaRef ds:uri="http://www.w3.org/XML/1998/namespace"/>
    <ds:schemaRef ds:uri="5e10699d-cf53-4609-b654-957d4ff174ff"/>
    <ds:schemaRef ds:uri="http://purl.org/dc/terms/"/>
    <ds:schemaRef ds:uri="http://schemas.openxmlformats.org/package/2006/metadata/core-properties"/>
    <ds:schemaRef ds:uri="http://schemas.microsoft.com/office/infopath/2007/PartnerControls"/>
    <ds:schemaRef ds:uri="dc827609-1951-4962-8f63-92c99eb606e0"/>
    <ds:schemaRef ds:uri="http://schemas.microsoft.com/office/2006/metadata/properties"/>
  </ds:schemaRefs>
</ds:datastoreItem>
</file>

<file path=customXml/itemProps3.xml><?xml version="1.0" encoding="utf-8"?>
<ds:datastoreItem xmlns:ds="http://schemas.openxmlformats.org/officeDocument/2006/customXml" ds:itemID="{657188BA-4A43-4193-9E2C-0A2EE8FF7A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e10699d-cf53-4609-b654-957d4ff174ff"/>
    <ds:schemaRef ds:uri="dc827609-1951-4962-8f63-92c99eb606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1078</TotalTime>
  <Words>4899</Words>
  <Application>Microsoft Office PowerPoint</Application>
  <PresentationFormat>Ecrã Panorâmico</PresentationFormat>
  <Paragraphs>451</Paragraphs>
  <Slides>92</Slides>
  <Notes>1</Notes>
  <HiddenSlides>0</HiddenSlides>
  <MMClips>0</MMClips>
  <ScaleCrop>false</ScaleCrop>
  <HeadingPairs>
    <vt:vector size="6" baseType="variant">
      <vt:variant>
        <vt:lpstr>Tipos de letra usados</vt:lpstr>
      </vt:variant>
      <vt:variant>
        <vt:i4>4</vt:i4>
      </vt:variant>
      <vt:variant>
        <vt:lpstr>Tema</vt:lpstr>
      </vt:variant>
      <vt:variant>
        <vt:i4>1</vt:i4>
      </vt:variant>
      <vt:variant>
        <vt:lpstr>Títulos dos diapositivos</vt:lpstr>
      </vt:variant>
      <vt:variant>
        <vt:i4>92</vt:i4>
      </vt:variant>
    </vt:vector>
  </HeadingPairs>
  <TitlesOfParts>
    <vt:vector size="97" baseType="lpstr">
      <vt:lpstr>Aptos</vt:lpstr>
      <vt:lpstr>Aptos Display</vt:lpstr>
      <vt:lpstr>Arial</vt:lpstr>
      <vt:lpstr>Google Sans</vt:lpstr>
      <vt:lpstr>Tema do Office</vt:lpstr>
      <vt:lpstr>Projeto Teórico Data and Knowledge Management</vt:lpstr>
      <vt:lpstr>Index</vt:lpstr>
      <vt:lpstr>Opening case Our Genetic Data: A Double-Edged Sword</vt:lpstr>
      <vt:lpstr>Opening case, Our Genetic Data: A Double-Edged Sword Personal Data sensitivity</vt:lpstr>
      <vt:lpstr>Opening case, Our Genetic Data: A Double-Edged Sword Rise of Genetic Data</vt:lpstr>
      <vt:lpstr>Opening case, Our Genetic Data: A Double-Edged Sword Impact of DTC Testing and GEDmacth</vt:lpstr>
      <vt:lpstr>Index</vt:lpstr>
      <vt:lpstr>Introduction Information technology</vt:lpstr>
      <vt:lpstr>Introduction Importance of Data</vt:lpstr>
      <vt:lpstr>Introduction Consequences of poor data management</vt:lpstr>
      <vt:lpstr>Index</vt:lpstr>
      <vt:lpstr>Managing data</vt:lpstr>
      <vt:lpstr>Managing Data: Dificulties of Managing Data</vt:lpstr>
      <vt:lpstr>Dificulties of Managing Data:  Data proliferation accelerates exponentially.</vt:lpstr>
      <vt:lpstr>Dificulties of Managing Data Data is scattered throughout the organizations</vt:lpstr>
      <vt:lpstr>Dificulties of Managing Data Data generation sources</vt:lpstr>
      <vt:lpstr>Dificulties of Managing Data Data Rot/Decay</vt:lpstr>
      <vt:lpstr>Dificulties of Managing Data Data Security</vt:lpstr>
      <vt:lpstr>Dificulties of Managing Data Regulations</vt:lpstr>
      <vt:lpstr>Managing Data What to do with all the data?</vt:lpstr>
      <vt:lpstr>Managing Data Data Governance</vt:lpstr>
      <vt:lpstr>Data Governance Master Data Management</vt:lpstr>
      <vt:lpstr>Data Governance Master Data vs Transactional data</vt:lpstr>
      <vt:lpstr>Index</vt:lpstr>
      <vt:lpstr>The database approach Emergence of databases</vt:lpstr>
      <vt:lpstr>The database approach Databases</vt:lpstr>
      <vt:lpstr>The database approach Databases  - Advantages</vt:lpstr>
      <vt:lpstr>The database approach Data hiearchy</vt:lpstr>
      <vt:lpstr>The database approach The relational database model</vt:lpstr>
      <vt:lpstr>The database approach The relational database model</vt:lpstr>
      <vt:lpstr>Index</vt:lpstr>
      <vt:lpstr>Big Data Introduction</vt:lpstr>
      <vt:lpstr>Big Data Defining big data - Characteristics</vt:lpstr>
      <vt:lpstr>Big Data Defininf Big Data – what it consists of</vt:lpstr>
      <vt:lpstr>Big Data Traditional Enterprise Data</vt:lpstr>
      <vt:lpstr>Big Data Machine-generated/sensor Data</vt:lpstr>
      <vt:lpstr>Big Data Social Data</vt:lpstr>
      <vt:lpstr>Big Data Images/Videos</vt:lpstr>
      <vt:lpstr>Big Data Issues</vt:lpstr>
      <vt:lpstr>Big Data Managing Big Data</vt:lpstr>
      <vt:lpstr>Big Data Managing Big Data</vt:lpstr>
      <vt:lpstr>Big Data How to use Big Data</vt:lpstr>
      <vt:lpstr>Big Data How to use Big Data</vt:lpstr>
      <vt:lpstr>Big Data How to use Big Data</vt:lpstr>
      <vt:lpstr>Big Data How to use Big Data</vt:lpstr>
      <vt:lpstr>Big Data How to use Big Data</vt:lpstr>
      <vt:lpstr>Big Data How to use Big Data</vt:lpstr>
      <vt:lpstr>Big Data Big Data in functional areas of na organization</vt:lpstr>
      <vt:lpstr>Big Data Big Data in functional areas of na organization</vt:lpstr>
      <vt:lpstr>Big Data Big Data in functional areas of na organization</vt:lpstr>
      <vt:lpstr>Index</vt:lpstr>
      <vt:lpstr>Data warehouses and Data marts Introduction</vt:lpstr>
      <vt:lpstr>Data warehouses and Data marts Introduction</vt:lpstr>
      <vt:lpstr>Data warehouses and Data marts Characteristics</vt:lpstr>
      <vt:lpstr>Characteristics Organized by business dimension or subject</vt:lpstr>
      <vt:lpstr>Characteristics OLAP</vt:lpstr>
      <vt:lpstr>Characteristics Integrated</vt:lpstr>
      <vt:lpstr>Characteristics Time variant</vt:lpstr>
      <vt:lpstr>Characteristics Nonvolatile</vt:lpstr>
      <vt:lpstr>Characteristics Multidimensional</vt:lpstr>
      <vt:lpstr>Data warehouses and Data marts Generic environment</vt:lpstr>
      <vt:lpstr>Data warehouses and Data marts Generic environment</vt:lpstr>
      <vt:lpstr>Data warehouses and Data marts Generic environment - Sources</vt:lpstr>
      <vt:lpstr>Data warehouses and Data marts Generic environment</vt:lpstr>
      <vt:lpstr>Data warehouses and Data marts Generic environment – Data Integration</vt:lpstr>
      <vt:lpstr>Data warehouses and Data marts Generic environment</vt:lpstr>
      <vt:lpstr>Data warehouses and Data marts Generic environment – Data storing</vt:lpstr>
      <vt:lpstr>Data warehouses and Data marts Generic environment - Metadata</vt:lpstr>
      <vt:lpstr>Data warehouses and Data marts Generic environment – Data quality</vt:lpstr>
      <vt:lpstr>Data warehouses and Data marts Generic environment</vt:lpstr>
      <vt:lpstr>Data warehouses and Data marts Generic environment - Governance</vt:lpstr>
      <vt:lpstr>Data warehouses and Data marts Generic environment – Users/Reporting</vt:lpstr>
      <vt:lpstr>Data warehouses and Data marts EDW possesses problems</vt:lpstr>
      <vt:lpstr>Data lakes </vt:lpstr>
      <vt:lpstr>Index</vt:lpstr>
      <vt:lpstr>Knowledge Management</vt:lpstr>
      <vt:lpstr>Knowledge Management What is knowledge?</vt:lpstr>
      <vt:lpstr>Knowledge Management Explicit vs Tacit knowledge</vt:lpstr>
      <vt:lpstr>Knowledge Management Knowledge Management Systems</vt:lpstr>
      <vt:lpstr>Knowledge Management Knowledge Management Systems</vt:lpstr>
      <vt:lpstr>Knowledge Management The KMS cycle</vt:lpstr>
      <vt:lpstr>Knowledge Management The KMS cycle - Create</vt:lpstr>
      <vt:lpstr>Knowledge Management The KMS cycle - Capture</vt:lpstr>
      <vt:lpstr>Knowledge Management The KMS cycle - Refine</vt:lpstr>
      <vt:lpstr>Knowledge Management The KMS cycle - Store</vt:lpstr>
      <vt:lpstr>Knowledge Management The KMS cycle - Manage</vt:lpstr>
      <vt:lpstr>Knowledge Management The KMS cycle - Disseminate</vt:lpstr>
      <vt:lpstr>Index</vt:lpstr>
      <vt:lpstr>Fundamentals of Relational Database Operations Operations</vt:lpstr>
      <vt:lpstr>Fim</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Projeto Teórico Capítulo 5 – Gestão de dados e conhecimento</dc:title>
  <dc:creator>João Ricardo Cidra Figueiredo</dc:creator>
  <cp:lastModifiedBy>João Ricardo Cidra Figueiredo</cp:lastModifiedBy>
  <cp:revision>3</cp:revision>
  <dcterms:created xsi:type="dcterms:W3CDTF">2024-04-24T01:22:29Z</dcterms:created>
  <dcterms:modified xsi:type="dcterms:W3CDTF">2024-05-12T18:53:00Z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0x0101003C0AC7DF79903D438BFAC8EE2BC84F45</vt:lpwstr>
  </property>
</Properties>
</file>